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35"/>
  </p:notesMasterIdLst>
  <p:handoutMasterIdLst>
    <p:handoutMasterId r:id="rId36"/>
  </p:handoutMasterIdLst>
  <p:sldIdLst>
    <p:sldId id="1578" r:id="rId3"/>
    <p:sldId id="1624" r:id="rId4"/>
    <p:sldId id="865" r:id="rId5"/>
    <p:sldId id="1618" r:id="rId6"/>
    <p:sldId id="1619" r:id="rId7"/>
    <p:sldId id="1620" r:id="rId8"/>
    <p:sldId id="1589" r:id="rId9"/>
    <p:sldId id="1621" r:id="rId10"/>
    <p:sldId id="1622" r:id="rId11"/>
    <p:sldId id="1623" r:id="rId12"/>
    <p:sldId id="1625" r:id="rId13"/>
    <p:sldId id="1626" r:id="rId14"/>
    <p:sldId id="1627" r:id="rId15"/>
    <p:sldId id="1628" r:id="rId16"/>
    <p:sldId id="1629" r:id="rId17"/>
    <p:sldId id="1630" r:id="rId18"/>
    <p:sldId id="1631" r:id="rId19"/>
    <p:sldId id="1632" r:id="rId20"/>
    <p:sldId id="1633" r:id="rId21"/>
    <p:sldId id="1634" r:id="rId22"/>
    <p:sldId id="1635" r:id="rId23"/>
    <p:sldId id="1636" r:id="rId24"/>
    <p:sldId id="1637" r:id="rId25"/>
    <p:sldId id="1638" r:id="rId26"/>
    <p:sldId id="1639" r:id="rId27"/>
    <p:sldId id="1640" r:id="rId28"/>
    <p:sldId id="1641" r:id="rId29"/>
    <p:sldId id="1642" r:id="rId30"/>
    <p:sldId id="1643" r:id="rId31"/>
    <p:sldId id="1644" r:id="rId32"/>
    <p:sldId id="1645" r:id="rId33"/>
    <p:sldId id="1646" r:id="rId34"/>
  </p:sldIdLst>
  <p:sldSz cx="12192000" cy="6858000"/>
  <p:notesSz cx="6858000" cy="9144000"/>
  <p:embeddedFontLst>
    <p:embeddedFont>
      <p:font typeface="Brother 1816" pitchFamily="2"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Simple Pleasures SOLID" pitchFamily="50"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DB5"/>
    <a:srgbClr val="A5BB9C"/>
    <a:srgbClr val="D19329"/>
    <a:srgbClr val="D06328"/>
    <a:srgbClr val="162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95" autoAdjust="0"/>
  </p:normalViewPr>
  <p:slideViewPr>
    <p:cSldViewPr snapToGrid="0">
      <p:cViewPr>
        <p:scale>
          <a:sx n="80" d="100"/>
          <a:sy n="80" d="100"/>
        </p:scale>
        <p:origin x="912" y="41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63080C-DA29-AC4A-B596-EB7FD98D33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53B4AB6B-6F26-BE31-71BB-A4CCC25207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E6279-DD08-4552-A4E1-996541C81DFE}" type="datetimeFigureOut">
              <a:rPr lang="en-CA" smtClean="0"/>
              <a:t>2023-03-06</a:t>
            </a:fld>
            <a:endParaRPr lang="en-CA"/>
          </a:p>
        </p:txBody>
      </p:sp>
      <p:sp>
        <p:nvSpPr>
          <p:cNvPr id="4" name="Footer Placeholder 3">
            <a:extLst>
              <a:ext uri="{FF2B5EF4-FFF2-40B4-BE49-F238E27FC236}">
                <a16:creationId xmlns:a16="http://schemas.microsoft.com/office/drawing/2014/main" id="{24EF8024-0B04-B1C2-8A54-6BB2F9DC5C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CA"/>
              <a:t>https://stbbi.nwac.ca/wp-content/uploads/2021/02/CRGBA-Starter-Kit.pdf </a:t>
            </a:r>
          </a:p>
        </p:txBody>
      </p:sp>
      <p:sp>
        <p:nvSpPr>
          <p:cNvPr id="5" name="Slide Number Placeholder 4">
            <a:extLst>
              <a:ext uri="{FF2B5EF4-FFF2-40B4-BE49-F238E27FC236}">
                <a16:creationId xmlns:a16="http://schemas.microsoft.com/office/drawing/2014/main" id="{69023B52-C7EB-010B-E4F9-CFA1BCE3EB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2E3B5-3AFC-4B3E-A621-736BB5C20EED}" type="slidenum">
              <a:rPr lang="en-CA" smtClean="0"/>
              <a:t>‹#›</a:t>
            </a:fld>
            <a:endParaRPr lang="en-CA"/>
          </a:p>
        </p:txBody>
      </p:sp>
    </p:spTree>
    <p:extLst>
      <p:ext uri="{BB962C8B-B14F-4D97-AF65-F5344CB8AC3E}">
        <p14:creationId xmlns:p14="http://schemas.microsoft.com/office/powerpoint/2010/main" val="95241444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Brother 1816" pitchFamily="2"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Brother 1816" pitchFamily="2" charset="0"/>
              </a:defRPr>
            </a:lvl1pPr>
          </a:lstStyle>
          <a:p>
            <a:fld id="{5F8F785E-2CE3-486B-AD00-3395F7B36C36}" type="datetimeFigureOut">
              <a:rPr lang="en-CA" smtClean="0"/>
              <a:pPr/>
              <a:t>2023-03-06</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Brother 1816" pitchFamily="2" charset="0"/>
              </a:defRPr>
            </a:lvl1pPr>
          </a:lstStyle>
          <a:p>
            <a:r>
              <a:rPr lang="en-CA"/>
              <a:t>https://stbbi.nwac.ca/wp-content/uploads/2021/02/CRGBA-Starter-Kit.pdf </a:t>
            </a:r>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Brother 1816" pitchFamily="2" charset="0"/>
              </a:defRPr>
            </a:lvl1pPr>
          </a:lstStyle>
          <a:p>
            <a:fld id="{55D3C158-4758-431D-9C4A-720644B5B5AB}" type="slidenum">
              <a:rPr lang="en-CA" smtClean="0"/>
              <a:pPr/>
              <a:t>‹#›</a:t>
            </a:fld>
            <a:endParaRPr lang="en-CA" dirty="0"/>
          </a:p>
        </p:txBody>
      </p:sp>
    </p:spTree>
    <p:extLst>
      <p:ext uri="{BB962C8B-B14F-4D97-AF65-F5344CB8AC3E}">
        <p14:creationId xmlns:p14="http://schemas.microsoft.com/office/powerpoint/2010/main" val="377256653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Brother 1816" pitchFamily="2" charset="0"/>
        <a:ea typeface="+mn-ea"/>
        <a:cs typeface="+mn-cs"/>
      </a:defRPr>
    </a:lvl1pPr>
    <a:lvl2pPr marL="457200" algn="l" defTabSz="914400" rtl="0" eaLnBrk="1" latinLnBrk="0" hangingPunct="1">
      <a:defRPr sz="1200" kern="1200">
        <a:solidFill>
          <a:schemeClr val="tx1"/>
        </a:solidFill>
        <a:latin typeface="Brother 1816" pitchFamily="2" charset="0"/>
        <a:ea typeface="+mn-ea"/>
        <a:cs typeface="+mn-cs"/>
      </a:defRPr>
    </a:lvl2pPr>
    <a:lvl3pPr marL="914400" algn="l" defTabSz="914400" rtl="0" eaLnBrk="1" latinLnBrk="0" hangingPunct="1">
      <a:defRPr sz="1200" kern="1200">
        <a:solidFill>
          <a:schemeClr val="tx1"/>
        </a:solidFill>
        <a:latin typeface="Brother 1816" pitchFamily="2" charset="0"/>
        <a:ea typeface="+mn-ea"/>
        <a:cs typeface="+mn-cs"/>
      </a:defRPr>
    </a:lvl3pPr>
    <a:lvl4pPr marL="1371600" algn="l" defTabSz="914400" rtl="0" eaLnBrk="1" latinLnBrk="0" hangingPunct="1">
      <a:defRPr sz="1200" kern="1200">
        <a:solidFill>
          <a:schemeClr val="tx1"/>
        </a:solidFill>
        <a:latin typeface="Brother 1816" pitchFamily="2" charset="0"/>
        <a:ea typeface="+mn-ea"/>
        <a:cs typeface="+mn-cs"/>
      </a:defRPr>
    </a:lvl4pPr>
    <a:lvl5pPr marL="1828800" algn="l" defTabSz="914400" rtl="0" eaLnBrk="1" latinLnBrk="0" hangingPunct="1">
      <a:defRPr sz="1200" kern="1200">
        <a:solidFill>
          <a:schemeClr val="tx1"/>
        </a:solidFill>
        <a:latin typeface="Brother 1816"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thetyee.ca/News/2022/12/08/New-Tool-To-End-Racism-Against-Indigenous-Patients/" TargetMode="External"/><Relationship Id="rId3" Type="http://schemas.openxmlformats.org/officeDocument/2006/relationships/hyperlink" Target="https://stbbi.nwac.ca/wp-content/uploads/2021/02/CRGBA-Starter-Kit.pdf" TargetMode="External"/><Relationship Id="rId7" Type="http://schemas.openxmlformats.org/officeDocument/2006/relationships/hyperlink" Target="https://restoringthecirclenwac.c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waccannabised.ca/" TargetMode="External"/><Relationship Id="rId5" Type="http://schemas.openxmlformats.org/officeDocument/2006/relationships/hyperlink" Target="https://bloomberg.nursing.utoronto.ca/current-students/academic-resources/indigenous-health-resources/" TargetMode="External"/><Relationship Id="rId4" Type="http://schemas.openxmlformats.org/officeDocument/2006/relationships/hyperlink" Target="https://stbbi.nwac.ca/wp-content/uploads/2021/02/Trauma-informed-Care-Fact-Sheet.pdf" TargetMode="External"/><Relationship Id="rId9" Type="http://schemas.openxmlformats.org/officeDocument/2006/relationships/hyperlink" Target="https://principedejoyce.com/sn_uploads/principe/Joyce_s_Principle_brief___Eng.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wac.ca/assets-knowledge-centre/KnowingYourRights-Booklet-EN-Web-_1.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stbbi.nwac.ca/trauma-informed-care-resources/" TargetMode="External"/><Relationship Id="rId4" Type="http://schemas.openxmlformats.org/officeDocument/2006/relationships/hyperlink" Target="https://nwac.ca/assets-knowledge-centre/31-March-STBBI_Toolki-EN.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800" dirty="0"/>
          </a:p>
        </p:txBody>
      </p:sp>
      <p:sp>
        <p:nvSpPr>
          <p:cNvPr id="5" name="Footer Placeholder 4">
            <a:extLst>
              <a:ext uri="{FF2B5EF4-FFF2-40B4-BE49-F238E27FC236}">
                <a16:creationId xmlns:a16="http://schemas.microsoft.com/office/drawing/2014/main" id="{71C25F31-0615-62BA-D1DD-74FF5598883E}"/>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082128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https://stbbi.nwac.ca/wp-content/uploads/2021/02/CRGBA-Starter-Kit.pdf</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https://stbbi.nwac.ca/wp-content/uploads/2021/02/Trauma-informed-Care-Fact-Sheet.pdf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https://bloomberg.nursing.utoronto.ca/current-students/academic-resources/indigenous-health-resources/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https://nwaccannabised.ca/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https://restoringthecirclenwac.ca/#/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https://thetyee.ca/News/2022/12/08/New-Tool-To-End-Racism-Against-Indigenous-Patients/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7</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https://principedejoyce.com/sn_uploads/principe/Joyce_s_Principle_brief___Eng.pdf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https://thetyee.ca/News/2022/12/08/New-Tool-To-End-Racism-Against-Indigenous-Patients/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7</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https://principedejoyce.com/sn_uploads/principe/Joyce_s_Principle_brief___Eng.pdf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62416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https://nwac.ca/assets-knowledge-centre/KnowingYourRights-Booklet-EN-Web-_1.pdf</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https://nwac.ca/assets-knowledge-centre/31-March-STBBI_Toolki-EN.pdf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https://stbbi.nwac.ca/trauma-informed-care-resources/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p:sp>
        <p:nvSpPr>
          <p:cNvPr id="5" name="Footer Placeholder 4">
            <a:extLst>
              <a:ext uri="{FF2B5EF4-FFF2-40B4-BE49-F238E27FC236}">
                <a16:creationId xmlns:a16="http://schemas.microsoft.com/office/drawing/2014/main" id="{1A3E6956-990C-CAE7-86EF-9E33865B3E05}"/>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406224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93406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496369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01945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15594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27360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08487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800" dirty="0"/>
          </a:p>
        </p:txBody>
      </p:sp>
      <p:sp>
        <p:nvSpPr>
          <p:cNvPr id="5" name="Footer Placeholder 4">
            <a:extLst>
              <a:ext uri="{FF2B5EF4-FFF2-40B4-BE49-F238E27FC236}">
                <a16:creationId xmlns:a16="http://schemas.microsoft.com/office/drawing/2014/main" id="{AD5BA371-B134-6FCE-D7BC-256BC7426436}"/>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256753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262104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800" dirty="0"/>
          </a:p>
        </p:txBody>
      </p:sp>
      <p:sp>
        <p:nvSpPr>
          <p:cNvPr id="5" name="Footer Placeholder 4">
            <a:extLst>
              <a:ext uri="{FF2B5EF4-FFF2-40B4-BE49-F238E27FC236}">
                <a16:creationId xmlns:a16="http://schemas.microsoft.com/office/drawing/2014/main" id="{AD5BA371-B134-6FCE-D7BC-256BC7426436}"/>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518174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31149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59348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181060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232318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4124901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415677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152870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63453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766740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75770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814767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69E62B98-4141-0F46-5316-103FD425D81C}"/>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517989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BD37AE15-45A8-4089-C0DA-CFB5A021E0F2}"/>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633049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800" dirty="0"/>
          </a:p>
        </p:txBody>
      </p:sp>
      <p:sp>
        <p:nvSpPr>
          <p:cNvPr id="5" name="Footer Placeholder 4">
            <a:extLst>
              <a:ext uri="{FF2B5EF4-FFF2-40B4-BE49-F238E27FC236}">
                <a16:creationId xmlns:a16="http://schemas.microsoft.com/office/drawing/2014/main" id="{71C25F31-0615-62BA-D1DD-74FF5598883E}"/>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410426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59C7A470-7D7C-E1E4-4E5B-E19A775979F4}"/>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06721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740705DD-C7B2-849D-754A-6A152A09C310}"/>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269790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4BFF58B7-290B-120B-7ECA-1E6C3C571488}"/>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1882657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33333"/>
              </a:solidFill>
              <a:effectLst/>
            </a:endParaRPr>
          </a:p>
        </p:txBody>
      </p:sp>
      <p:sp>
        <p:nvSpPr>
          <p:cNvPr id="5" name="Footer Placeholder 4">
            <a:extLst>
              <a:ext uri="{FF2B5EF4-FFF2-40B4-BE49-F238E27FC236}">
                <a16:creationId xmlns:a16="http://schemas.microsoft.com/office/drawing/2014/main" id="{C0C0550B-8476-26B1-0D2A-6BFE5DB5FFDE}"/>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3010496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2213A427-BE27-AD17-EF07-6D37F33DD24D}"/>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40158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Footer Placeholder 4">
            <a:extLst>
              <a:ext uri="{FF2B5EF4-FFF2-40B4-BE49-F238E27FC236}">
                <a16:creationId xmlns:a16="http://schemas.microsoft.com/office/drawing/2014/main" id="{2811E0F9-866B-B9B7-E76D-8C2F313750C7}"/>
              </a:ext>
            </a:extLst>
          </p:cNvPr>
          <p:cNvSpPr>
            <a:spLocks noGrp="1"/>
          </p:cNvSpPr>
          <p:nvPr>
            <p:ph type="ftr" sz="quarter" idx="4"/>
          </p:nvPr>
        </p:nvSpPr>
        <p:spPr/>
        <p:txBody>
          <a:bodyPr/>
          <a:lstStyle/>
          <a:p>
            <a:r>
              <a:rPr lang="en-CA"/>
              <a:t>https://stbbi.nwac.ca/wp-content/uploads/2021/02/CRGBA-Starter-Kit.pdf </a:t>
            </a:r>
            <a:endParaRPr lang="en-CA" dirty="0"/>
          </a:p>
        </p:txBody>
      </p:sp>
    </p:spTree>
    <p:extLst>
      <p:ext uri="{BB962C8B-B14F-4D97-AF65-F5344CB8AC3E}">
        <p14:creationId xmlns:p14="http://schemas.microsoft.com/office/powerpoint/2010/main" val="490152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DF3D-5BAD-C293-2029-1AA0FE8E910C}"/>
              </a:ext>
            </a:extLst>
          </p:cNvPr>
          <p:cNvSpPr>
            <a:spLocks noGrp="1"/>
          </p:cNvSpPr>
          <p:nvPr>
            <p:ph type="ctrTitle"/>
          </p:nvPr>
        </p:nvSpPr>
        <p:spPr>
          <a:xfrm>
            <a:off x="1524000" y="1122363"/>
            <a:ext cx="9144000" cy="2387600"/>
          </a:xfrm>
        </p:spPr>
        <p:txBody>
          <a:bodyPr anchor="b">
            <a:normAutofit/>
          </a:bodyPr>
          <a:lstStyle>
            <a:lvl1pPr algn="ctr">
              <a:defRPr sz="34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4D11CFB6-21F1-5037-CFB4-40AFD07FC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14" name="Slide Number Placeholder 18">
            <a:extLst>
              <a:ext uri="{FF2B5EF4-FFF2-40B4-BE49-F238E27FC236}">
                <a16:creationId xmlns:a16="http://schemas.microsoft.com/office/drawing/2014/main" id="{AE8410E6-899E-A0A0-3D68-471D2A4A928A}"/>
              </a:ext>
            </a:extLst>
          </p:cNvPr>
          <p:cNvSpPr>
            <a:spLocks noGrp="1"/>
          </p:cNvSpPr>
          <p:nvPr>
            <p:ph type="sldNum" sz="quarter" idx="4"/>
          </p:nvPr>
        </p:nvSpPr>
        <p:spPr>
          <a:xfrm>
            <a:off x="11246032" y="6469290"/>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419479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1F4C-B653-4462-3270-08AE6D40885B}"/>
              </a:ext>
            </a:extLst>
          </p:cNvPr>
          <p:cNvSpPr>
            <a:spLocks noGrp="1"/>
          </p:cNvSpPr>
          <p:nvPr>
            <p:ph type="title"/>
          </p:nvPr>
        </p:nvSpPr>
        <p:spPr/>
        <p:txBody>
          <a:bodyPr/>
          <a:lstStyle/>
          <a:p>
            <a:r>
              <a:rPr lang="en-US" dirty="0"/>
              <a:t>Click to edit Master title style</a:t>
            </a:r>
            <a:endParaRPr lang="en-CA" dirty="0"/>
          </a:p>
        </p:txBody>
      </p:sp>
      <p:sp>
        <p:nvSpPr>
          <p:cNvPr id="3" name="Vertical Text Placeholder 2">
            <a:extLst>
              <a:ext uri="{FF2B5EF4-FFF2-40B4-BE49-F238E27FC236}">
                <a16:creationId xmlns:a16="http://schemas.microsoft.com/office/drawing/2014/main" id="{91380E06-93DF-4258-804C-24FB15B0A7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Slide Number Placeholder 18">
            <a:extLst>
              <a:ext uri="{FF2B5EF4-FFF2-40B4-BE49-F238E27FC236}">
                <a16:creationId xmlns:a16="http://schemas.microsoft.com/office/drawing/2014/main" id="{465B6CFA-A67C-77E1-E94F-CD5E16CDE236}"/>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1182413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2108B2-204E-FB7A-0330-76EBDEBD3F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F64CEA8-DC31-B677-2690-7E6CCD59C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Slide Number Placeholder 18">
            <a:extLst>
              <a:ext uri="{FF2B5EF4-FFF2-40B4-BE49-F238E27FC236}">
                <a16:creationId xmlns:a16="http://schemas.microsoft.com/office/drawing/2014/main" id="{1228434D-F637-B87B-7417-AF518AEC9F2C}"/>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1582320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128F-29F5-C681-3E4D-5FEF83A6E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E92A422-F285-4219-D0AE-CE37A1880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9300125-0360-8DE4-84DB-07C7344AB96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E1827238-06BE-0AC4-2715-81EED8B4723C}"/>
              </a:ext>
            </a:extLst>
          </p:cNvPr>
          <p:cNvSpPr>
            <a:spLocks noGrp="1"/>
          </p:cNvSpPr>
          <p:nvPr>
            <p:ph type="ftr" sz="quarter" idx="11"/>
          </p:nvPr>
        </p:nvSpPr>
        <p:spPr/>
        <p:txBody>
          <a:bodyPr/>
          <a:lstStyle/>
          <a:p>
            <a:r>
              <a:rPr lang="en-CA"/>
              <a:t>1</a:t>
            </a:r>
          </a:p>
        </p:txBody>
      </p:sp>
      <p:sp>
        <p:nvSpPr>
          <p:cNvPr id="6" name="Slide Number Placeholder 5">
            <a:extLst>
              <a:ext uri="{FF2B5EF4-FFF2-40B4-BE49-F238E27FC236}">
                <a16:creationId xmlns:a16="http://schemas.microsoft.com/office/drawing/2014/main" id="{9DAB250E-CDC3-D2B0-419D-C4F80B8C6AEA}"/>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346404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E1C7-B3F4-952C-A479-3BFE2F00CEB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742A1CE-163B-01A1-E3B6-79AE2249B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02D8F6-64A0-FC2A-E8C1-3C76F5FD1B3E}"/>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A25B4300-B27B-6B77-D1DA-D429CCF3372C}"/>
              </a:ext>
            </a:extLst>
          </p:cNvPr>
          <p:cNvSpPr>
            <a:spLocks noGrp="1"/>
          </p:cNvSpPr>
          <p:nvPr>
            <p:ph type="ftr" sz="quarter" idx="11"/>
          </p:nvPr>
        </p:nvSpPr>
        <p:spPr/>
        <p:txBody>
          <a:bodyPr/>
          <a:lstStyle/>
          <a:p>
            <a:r>
              <a:rPr lang="en-CA"/>
              <a:t>1</a:t>
            </a:r>
          </a:p>
        </p:txBody>
      </p:sp>
      <p:sp>
        <p:nvSpPr>
          <p:cNvPr id="6" name="Slide Number Placeholder 5">
            <a:extLst>
              <a:ext uri="{FF2B5EF4-FFF2-40B4-BE49-F238E27FC236}">
                <a16:creationId xmlns:a16="http://schemas.microsoft.com/office/drawing/2014/main" id="{B93176ED-DBF4-3266-12CA-94E1B1C24C99}"/>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255333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7FB4-6E23-5D2C-2EAA-05B7369559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1A353C-6DF2-5CC9-9752-C9E9DAF5E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24FAC-FC90-644B-89C4-4C7317B83C9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FEA8DF48-CC6F-2F23-A000-E31345FEA0D4}"/>
              </a:ext>
            </a:extLst>
          </p:cNvPr>
          <p:cNvSpPr>
            <a:spLocks noGrp="1"/>
          </p:cNvSpPr>
          <p:nvPr>
            <p:ph type="ftr" sz="quarter" idx="11"/>
          </p:nvPr>
        </p:nvSpPr>
        <p:spPr/>
        <p:txBody>
          <a:bodyPr/>
          <a:lstStyle/>
          <a:p>
            <a:r>
              <a:rPr lang="en-CA"/>
              <a:t>1</a:t>
            </a:r>
          </a:p>
        </p:txBody>
      </p:sp>
      <p:sp>
        <p:nvSpPr>
          <p:cNvPr id="6" name="Slide Number Placeholder 5">
            <a:extLst>
              <a:ext uri="{FF2B5EF4-FFF2-40B4-BE49-F238E27FC236}">
                <a16:creationId xmlns:a16="http://schemas.microsoft.com/office/drawing/2014/main" id="{8C89343B-6880-5F76-6EE9-FB0463D4C791}"/>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400475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5CAF-7554-D220-7122-44DC37459C7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7800C65-7235-4F52-92A2-C51C2CFBF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3EA9C6E-45B9-53BD-97C6-86DE0EE51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AAAA106-D30B-9082-8CBB-BC54842C4E33}"/>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C4D017AB-FB6D-9D24-0343-320D4396EF8D}"/>
              </a:ext>
            </a:extLst>
          </p:cNvPr>
          <p:cNvSpPr>
            <a:spLocks noGrp="1"/>
          </p:cNvSpPr>
          <p:nvPr>
            <p:ph type="ftr" sz="quarter" idx="11"/>
          </p:nvPr>
        </p:nvSpPr>
        <p:spPr/>
        <p:txBody>
          <a:bodyPr/>
          <a:lstStyle/>
          <a:p>
            <a:r>
              <a:rPr lang="en-CA"/>
              <a:t>1</a:t>
            </a:r>
          </a:p>
        </p:txBody>
      </p:sp>
      <p:sp>
        <p:nvSpPr>
          <p:cNvPr id="7" name="Slide Number Placeholder 6">
            <a:extLst>
              <a:ext uri="{FF2B5EF4-FFF2-40B4-BE49-F238E27FC236}">
                <a16:creationId xmlns:a16="http://schemas.microsoft.com/office/drawing/2014/main" id="{03577733-92F3-02D0-F5A8-EA188234593B}"/>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2076134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5FBE-0393-31C9-FDAE-6054499FC6B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8DF801-23A5-B3AE-B093-1FA3975A5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E5675B-CF84-66C3-2927-F5C92816C1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D31E561-D4DE-9996-54A9-512A6FC17E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DF4C5-00E5-15BD-92BB-2CAC419B5B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EC11776-B564-0B88-6AFB-FCA8579D69E1}"/>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DEB881AB-E81B-004B-A096-5821C7C980B8}"/>
              </a:ext>
            </a:extLst>
          </p:cNvPr>
          <p:cNvSpPr>
            <a:spLocks noGrp="1"/>
          </p:cNvSpPr>
          <p:nvPr>
            <p:ph type="ftr" sz="quarter" idx="11"/>
          </p:nvPr>
        </p:nvSpPr>
        <p:spPr/>
        <p:txBody>
          <a:bodyPr/>
          <a:lstStyle/>
          <a:p>
            <a:r>
              <a:rPr lang="en-CA"/>
              <a:t>1</a:t>
            </a:r>
          </a:p>
        </p:txBody>
      </p:sp>
      <p:sp>
        <p:nvSpPr>
          <p:cNvPr id="9" name="Slide Number Placeholder 8">
            <a:extLst>
              <a:ext uri="{FF2B5EF4-FFF2-40B4-BE49-F238E27FC236}">
                <a16:creationId xmlns:a16="http://schemas.microsoft.com/office/drawing/2014/main" id="{1A775845-AAC7-72A4-E7FC-CAFC29BF08FE}"/>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966141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AA59-C187-B8D0-5A55-940DEFBCCEF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5BACC32-4B9E-906D-EEC8-4CDF42014662}"/>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986E1617-D2E0-5D5A-4168-742AB1CFAD4C}"/>
              </a:ext>
            </a:extLst>
          </p:cNvPr>
          <p:cNvSpPr>
            <a:spLocks noGrp="1"/>
          </p:cNvSpPr>
          <p:nvPr>
            <p:ph type="ftr" sz="quarter" idx="11"/>
          </p:nvPr>
        </p:nvSpPr>
        <p:spPr/>
        <p:txBody>
          <a:bodyPr/>
          <a:lstStyle/>
          <a:p>
            <a:r>
              <a:rPr lang="en-CA"/>
              <a:t>1</a:t>
            </a:r>
          </a:p>
        </p:txBody>
      </p:sp>
      <p:sp>
        <p:nvSpPr>
          <p:cNvPr id="5" name="Slide Number Placeholder 4">
            <a:extLst>
              <a:ext uri="{FF2B5EF4-FFF2-40B4-BE49-F238E27FC236}">
                <a16:creationId xmlns:a16="http://schemas.microsoft.com/office/drawing/2014/main" id="{56A706C4-6F37-51E7-39DE-AAEFAEE1AF2D}"/>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2519304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55208F-AED1-8743-6369-F5FC6E0E9396}"/>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27F075F4-8E10-637A-D218-7E26CF119403}"/>
              </a:ext>
            </a:extLst>
          </p:cNvPr>
          <p:cNvSpPr>
            <a:spLocks noGrp="1"/>
          </p:cNvSpPr>
          <p:nvPr>
            <p:ph type="ftr" sz="quarter" idx="11"/>
          </p:nvPr>
        </p:nvSpPr>
        <p:spPr/>
        <p:txBody>
          <a:bodyPr/>
          <a:lstStyle/>
          <a:p>
            <a:r>
              <a:rPr lang="en-CA"/>
              <a:t>1</a:t>
            </a:r>
          </a:p>
        </p:txBody>
      </p:sp>
      <p:sp>
        <p:nvSpPr>
          <p:cNvPr id="4" name="Slide Number Placeholder 3">
            <a:extLst>
              <a:ext uri="{FF2B5EF4-FFF2-40B4-BE49-F238E27FC236}">
                <a16:creationId xmlns:a16="http://schemas.microsoft.com/office/drawing/2014/main" id="{4B6E68E2-CBA5-3863-2345-F2ED53AF14BA}"/>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1011680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AA6F-CA68-3DC5-B809-349D001C2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4E1CFD5-D1A3-9C17-2477-7EC12FC15E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A4509C1-5B1E-BAD9-F62F-87EF3BEAE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5E800-BF3D-BE33-60C3-79A3688FB64D}"/>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2B26F5A9-9FBD-0F51-8CFD-B3AE4FFAB502}"/>
              </a:ext>
            </a:extLst>
          </p:cNvPr>
          <p:cNvSpPr>
            <a:spLocks noGrp="1"/>
          </p:cNvSpPr>
          <p:nvPr>
            <p:ph type="ftr" sz="quarter" idx="11"/>
          </p:nvPr>
        </p:nvSpPr>
        <p:spPr/>
        <p:txBody>
          <a:bodyPr/>
          <a:lstStyle/>
          <a:p>
            <a:r>
              <a:rPr lang="en-CA"/>
              <a:t>1</a:t>
            </a:r>
          </a:p>
        </p:txBody>
      </p:sp>
      <p:sp>
        <p:nvSpPr>
          <p:cNvPr id="7" name="Slide Number Placeholder 6">
            <a:extLst>
              <a:ext uri="{FF2B5EF4-FFF2-40B4-BE49-F238E27FC236}">
                <a16:creationId xmlns:a16="http://schemas.microsoft.com/office/drawing/2014/main" id="{256E15BE-733C-A703-CA1B-5A03AF21CACE}"/>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339696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7B17-600C-E2CB-9BBF-0B67249544EA}"/>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B68E69F5-85BA-2193-8E74-AEEDEBC2CC04}"/>
              </a:ext>
            </a:extLst>
          </p:cNvPr>
          <p:cNvSpPr>
            <a:spLocks noGrp="1"/>
          </p:cNvSpPr>
          <p:nvPr>
            <p:ph idx="1"/>
          </p:nvPr>
        </p:nvSpPr>
        <p:spPr/>
        <p:txBody>
          <a:bodyPr>
            <a:normAutofit/>
          </a:bodyPr>
          <a:lstStyle>
            <a:lvl1pPr marL="0" indent="0">
              <a:lnSpc>
                <a:spcPct val="100000"/>
              </a:lnSpc>
              <a:spcBef>
                <a:spcPts val="0"/>
              </a:spcBef>
              <a:spcAft>
                <a:spcPts val="600"/>
              </a:spcAft>
              <a:buNone/>
              <a:defRPr sz="2400"/>
            </a:lvl1pPr>
            <a:lvl2pPr>
              <a:lnSpc>
                <a:spcPct val="100000"/>
              </a:lnSpc>
              <a:spcBef>
                <a:spcPts val="0"/>
              </a:spcBef>
              <a:spcAft>
                <a:spcPts val="1200"/>
              </a:spcAft>
              <a:defRPr sz="2000">
                <a:solidFill>
                  <a:schemeClr val="accent3">
                    <a:lumMod val="75000"/>
                  </a:schemeClr>
                </a:solidFill>
              </a:defRPr>
            </a:lvl2pPr>
            <a:lvl3pPr>
              <a:lnSpc>
                <a:spcPct val="100000"/>
              </a:lnSpc>
              <a:spcBef>
                <a:spcPts val="0"/>
              </a:spcBef>
              <a:spcAft>
                <a:spcPts val="1200"/>
              </a:spcAft>
              <a:defRPr sz="1800"/>
            </a:lvl3pPr>
            <a:lvl4pPr>
              <a:lnSpc>
                <a:spcPct val="100000"/>
              </a:lnSpc>
              <a:spcBef>
                <a:spcPts val="0"/>
              </a:spcBef>
              <a:spcAft>
                <a:spcPts val="1200"/>
              </a:spcAft>
              <a:defRPr sz="1600"/>
            </a:lvl4pPr>
            <a:lvl5pPr>
              <a:lnSpc>
                <a:spcPct val="100000"/>
              </a:lnSpc>
              <a:spcBef>
                <a:spcPts val="0"/>
              </a:spcBef>
              <a:spcAft>
                <a:spcPts val="12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Slide Number Placeholder 18">
            <a:extLst>
              <a:ext uri="{FF2B5EF4-FFF2-40B4-BE49-F238E27FC236}">
                <a16:creationId xmlns:a16="http://schemas.microsoft.com/office/drawing/2014/main" id="{2CA1617F-3872-9D92-573E-8B95FF3DE7CD}"/>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699427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A7DA-1527-A9A2-7D57-73AEAD588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E2CD4F7-D1C9-C40C-70F2-5ACB29CD1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1BAE0D1-0924-F5E3-FF4F-34037D3EF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2F5FB-44AF-F131-7471-DD09C1AB59AC}"/>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9CA72D04-C850-E882-1DDC-C23664E6438B}"/>
              </a:ext>
            </a:extLst>
          </p:cNvPr>
          <p:cNvSpPr>
            <a:spLocks noGrp="1"/>
          </p:cNvSpPr>
          <p:nvPr>
            <p:ph type="ftr" sz="quarter" idx="11"/>
          </p:nvPr>
        </p:nvSpPr>
        <p:spPr/>
        <p:txBody>
          <a:bodyPr/>
          <a:lstStyle/>
          <a:p>
            <a:r>
              <a:rPr lang="en-CA"/>
              <a:t>1</a:t>
            </a:r>
          </a:p>
        </p:txBody>
      </p:sp>
      <p:sp>
        <p:nvSpPr>
          <p:cNvPr id="7" name="Slide Number Placeholder 6">
            <a:extLst>
              <a:ext uri="{FF2B5EF4-FFF2-40B4-BE49-F238E27FC236}">
                <a16:creationId xmlns:a16="http://schemas.microsoft.com/office/drawing/2014/main" id="{2E451004-0B98-2A46-9BF6-8BD940145074}"/>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2902731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90FE-5F54-D111-3AE7-DBC03004FE6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76885F7-C074-245B-1576-83D65FF5C4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A54B83A-4850-89BA-5F58-6735C985707E}"/>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CB1E4720-DB16-5BA9-3940-46E343846E43}"/>
              </a:ext>
            </a:extLst>
          </p:cNvPr>
          <p:cNvSpPr>
            <a:spLocks noGrp="1"/>
          </p:cNvSpPr>
          <p:nvPr>
            <p:ph type="ftr" sz="quarter" idx="11"/>
          </p:nvPr>
        </p:nvSpPr>
        <p:spPr/>
        <p:txBody>
          <a:bodyPr/>
          <a:lstStyle/>
          <a:p>
            <a:r>
              <a:rPr lang="en-CA"/>
              <a:t>1</a:t>
            </a:r>
          </a:p>
        </p:txBody>
      </p:sp>
      <p:sp>
        <p:nvSpPr>
          <p:cNvPr id="6" name="Slide Number Placeholder 5">
            <a:extLst>
              <a:ext uri="{FF2B5EF4-FFF2-40B4-BE49-F238E27FC236}">
                <a16:creationId xmlns:a16="http://schemas.microsoft.com/office/drawing/2014/main" id="{D1332761-E094-3179-ACAA-C17C9DA56939}"/>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3654318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F5A6BA-4FDD-D03D-5EC8-539B606225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F8DB16B-4719-95EF-D18B-3BD33BB3D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AC030D4-269C-07BE-C27B-4181A4F6396F}"/>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56772D79-C976-2E2F-4E5F-B086183F4814}"/>
              </a:ext>
            </a:extLst>
          </p:cNvPr>
          <p:cNvSpPr>
            <a:spLocks noGrp="1"/>
          </p:cNvSpPr>
          <p:nvPr>
            <p:ph type="ftr" sz="quarter" idx="11"/>
          </p:nvPr>
        </p:nvSpPr>
        <p:spPr/>
        <p:txBody>
          <a:bodyPr/>
          <a:lstStyle/>
          <a:p>
            <a:r>
              <a:rPr lang="en-CA"/>
              <a:t>1</a:t>
            </a:r>
          </a:p>
        </p:txBody>
      </p:sp>
      <p:sp>
        <p:nvSpPr>
          <p:cNvPr id="6" name="Slide Number Placeholder 5">
            <a:extLst>
              <a:ext uri="{FF2B5EF4-FFF2-40B4-BE49-F238E27FC236}">
                <a16:creationId xmlns:a16="http://schemas.microsoft.com/office/drawing/2014/main" id="{933EB5F2-FB93-510B-9263-FD2A0F633541}"/>
              </a:ext>
            </a:extLst>
          </p:cNvPr>
          <p:cNvSpPr>
            <a:spLocks noGrp="1"/>
          </p:cNvSpPr>
          <p:nvPr>
            <p:ph type="sldNum" sz="quarter" idx="12"/>
          </p:nvPr>
        </p:nvSpPr>
        <p:spPr/>
        <p:txBody>
          <a:bodyPr/>
          <a:lstStyle/>
          <a:p>
            <a:fld id="{E0114A11-261F-4EE7-8520-1412E8AAB363}" type="slidenum">
              <a:rPr lang="en-CA" smtClean="0"/>
              <a:t>‹#›</a:t>
            </a:fld>
            <a:endParaRPr lang="en-CA"/>
          </a:p>
        </p:txBody>
      </p:sp>
    </p:spTree>
    <p:extLst>
      <p:ext uri="{BB962C8B-B14F-4D97-AF65-F5344CB8AC3E}">
        <p14:creationId xmlns:p14="http://schemas.microsoft.com/office/powerpoint/2010/main" val="297658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AB69-8537-3916-DD3D-9AA7C28AEFD1}"/>
              </a:ext>
            </a:extLst>
          </p:cNvPr>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93A185C9-BA56-A4A7-F632-A2BA5334F5F5}"/>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18">
            <a:extLst>
              <a:ext uri="{FF2B5EF4-FFF2-40B4-BE49-F238E27FC236}">
                <a16:creationId xmlns:a16="http://schemas.microsoft.com/office/drawing/2014/main" id="{816A7E18-B1A9-8B0B-D37B-C5168E6350B1}"/>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69514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B84A9-488A-F8A1-B534-FF5B57F54A14}"/>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F9D953D-FD66-F92F-2479-3D8613FEA512}"/>
              </a:ext>
            </a:extLst>
          </p:cNvPr>
          <p:cNvSpPr>
            <a:spLocks noGrp="1"/>
          </p:cNvSpPr>
          <p:nvPr>
            <p:ph sz="half" idx="1"/>
          </p:nvPr>
        </p:nvSpPr>
        <p:spPr>
          <a:xfrm>
            <a:off x="838200" y="1825625"/>
            <a:ext cx="5181600" cy="4351338"/>
          </a:xfrm>
        </p:spPr>
        <p:txBody>
          <a:bodyPr>
            <a:normAutofit/>
          </a:bodyPr>
          <a:lstStyle>
            <a:lvl1pPr>
              <a:defRPr sz="2000">
                <a:solidFill>
                  <a:schemeClr val="bg2">
                    <a:lumMod val="50000"/>
                  </a:schemeClr>
                </a:solidFill>
              </a:defRPr>
            </a:lvl1pPr>
            <a:lvl2pPr>
              <a:defRPr sz="2000"/>
            </a:lvl2pPr>
            <a:lvl3pPr>
              <a:defRPr sz="1800"/>
            </a:lvl3pPr>
            <a:lvl4pPr>
              <a:defRPr sz="1600"/>
            </a:lvl4pPr>
            <a:lvl5pPr>
              <a:defRPr sz="1600"/>
            </a:lvl5pPr>
          </a:lstStyle>
          <a:p>
            <a:pPr lvl="0"/>
            <a:r>
              <a:rPr lang="en-US" dirty="0"/>
              <a:t>Click to edit Master text styles</a:t>
            </a:r>
          </a:p>
        </p:txBody>
      </p:sp>
      <p:sp>
        <p:nvSpPr>
          <p:cNvPr id="9" name="Picture Placeholder 8">
            <a:extLst>
              <a:ext uri="{FF2B5EF4-FFF2-40B4-BE49-F238E27FC236}">
                <a16:creationId xmlns:a16="http://schemas.microsoft.com/office/drawing/2014/main" id="{E3117545-388F-E25C-68DF-570231C130A5}"/>
              </a:ext>
            </a:extLst>
          </p:cNvPr>
          <p:cNvSpPr>
            <a:spLocks noGrp="1"/>
          </p:cNvSpPr>
          <p:nvPr>
            <p:ph type="pic" sz="quarter" idx="13"/>
          </p:nvPr>
        </p:nvSpPr>
        <p:spPr>
          <a:xfrm>
            <a:off x="6438900" y="1825625"/>
            <a:ext cx="4684713" cy="4351338"/>
          </a:xfrm>
        </p:spPr>
        <p:txBody>
          <a:bodyPr/>
          <a:lstStyle/>
          <a:p>
            <a:endParaRPr lang="en-CA"/>
          </a:p>
        </p:txBody>
      </p:sp>
      <p:sp>
        <p:nvSpPr>
          <p:cNvPr id="4" name="Slide Number Placeholder 18">
            <a:extLst>
              <a:ext uri="{FF2B5EF4-FFF2-40B4-BE49-F238E27FC236}">
                <a16:creationId xmlns:a16="http://schemas.microsoft.com/office/drawing/2014/main" id="{86B97678-4BB3-8F0F-AECD-4585DE233E46}"/>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137066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2481-87E3-220A-210F-1387E690B1FD}"/>
              </a:ext>
            </a:extLst>
          </p:cNvPr>
          <p:cNvSpPr>
            <a:spLocks noGrp="1"/>
          </p:cNvSpPr>
          <p:nvPr>
            <p:ph type="title"/>
          </p:nvPr>
        </p:nvSpPr>
        <p:spPr>
          <a:xfrm>
            <a:off x="839788" y="365125"/>
            <a:ext cx="10515600" cy="1325563"/>
          </a:xfrm>
        </p:spPr>
        <p:txBody>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9F65CB44-107F-B3F4-43E8-125ADB9C3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ECA7D9-2322-7B53-89CC-7C0BF310A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8400A5C-6A46-F069-EA7C-8BFCBAE76F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7B670E-299D-2A80-18AA-9EA11751F3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18">
            <a:extLst>
              <a:ext uri="{FF2B5EF4-FFF2-40B4-BE49-F238E27FC236}">
                <a16:creationId xmlns:a16="http://schemas.microsoft.com/office/drawing/2014/main" id="{A58BA26A-CEC5-1B65-BAE7-FA86A7E9BC7B}"/>
              </a:ext>
            </a:extLst>
          </p:cNvPr>
          <p:cNvSpPr>
            <a:spLocks noGrp="1"/>
          </p:cNvSpPr>
          <p:nvPr>
            <p:ph type="sldNum" sz="quarter" idx="10"/>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318341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4C791-A48A-D438-C20E-11C8A56FA934}"/>
              </a:ext>
            </a:extLst>
          </p:cNvPr>
          <p:cNvSpPr>
            <a:spLocks noGrp="1"/>
          </p:cNvSpPr>
          <p:nvPr>
            <p:ph type="title"/>
          </p:nvPr>
        </p:nvSpPr>
        <p:spPr/>
        <p:txBody>
          <a:bodyPr>
            <a:normAutofit/>
          </a:bodyPr>
          <a:lstStyle>
            <a:lvl1pPr>
              <a:defRPr sz="3400"/>
            </a:lvl1pPr>
          </a:lstStyle>
          <a:p>
            <a:r>
              <a:rPr lang="en-US" dirty="0"/>
              <a:t>Click to edit Master title style</a:t>
            </a:r>
            <a:endParaRPr lang="en-CA" dirty="0"/>
          </a:p>
        </p:txBody>
      </p:sp>
      <p:sp>
        <p:nvSpPr>
          <p:cNvPr id="3" name="Slide Number Placeholder 18">
            <a:extLst>
              <a:ext uri="{FF2B5EF4-FFF2-40B4-BE49-F238E27FC236}">
                <a16:creationId xmlns:a16="http://schemas.microsoft.com/office/drawing/2014/main" id="{4BF65859-53DB-6A4B-BB95-089C95524A50}"/>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250375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8">
            <a:extLst>
              <a:ext uri="{FF2B5EF4-FFF2-40B4-BE49-F238E27FC236}">
                <a16:creationId xmlns:a16="http://schemas.microsoft.com/office/drawing/2014/main" id="{388977EB-01C7-00BD-3730-7ADD45467AF9}"/>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
        <p:nvSpPr>
          <p:cNvPr id="3" name="Rectangle 2">
            <a:extLst>
              <a:ext uri="{FF2B5EF4-FFF2-40B4-BE49-F238E27FC236}">
                <a16:creationId xmlns:a16="http://schemas.microsoft.com/office/drawing/2014/main" id="{DB9D2A3D-23FB-AB04-AC43-7711763C0E4D}"/>
              </a:ext>
            </a:extLst>
          </p:cNvPr>
          <p:cNvSpPr/>
          <p:nvPr userDrawn="1"/>
        </p:nvSpPr>
        <p:spPr>
          <a:xfrm>
            <a:off x="5268686" y="522514"/>
            <a:ext cx="2046515" cy="108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165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BDDF-0A71-5F49-89DD-E8BC2CD20E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CDCCCB8-3681-FF5E-3649-BBE8872DC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963971D-EB47-46D1-66D0-CB7D27CD9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18">
            <a:extLst>
              <a:ext uri="{FF2B5EF4-FFF2-40B4-BE49-F238E27FC236}">
                <a16:creationId xmlns:a16="http://schemas.microsoft.com/office/drawing/2014/main" id="{8FF65F9F-69F0-A82F-3738-296F00E1CBAA}"/>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368177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1CE7-37C3-EEA6-F22C-FDD362175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07F837A-2448-8BE7-27FA-0E2CD1F4C3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696CA58-2273-3A75-AD98-F5BCDEEA5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18">
            <a:extLst>
              <a:ext uri="{FF2B5EF4-FFF2-40B4-BE49-F238E27FC236}">
                <a16:creationId xmlns:a16="http://schemas.microsoft.com/office/drawing/2014/main" id="{CB7F2BAC-FB1D-742F-91EB-B8DED38D199F}"/>
              </a:ext>
            </a:extLst>
          </p:cNvPr>
          <p:cNvSpPr>
            <a:spLocks noGrp="1"/>
          </p:cNvSpPr>
          <p:nvPr>
            <p:ph type="sldNum" sz="quarter" idx="4"/>
          </p:nvPr>
        </p:nvSpPr>
        <p:spPr>
          <a:xfrm>
            <a:off x="11188882" y="6483576"/>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spTree>
    <p:extLst>
      <p:ext uri="{BB962C8B-B14F-4D97-AF65-F5344CB8AC3E}">
        <p14:creationId xmlns:p14="http://schemas.microsoft.com/office/powerpoint/2010/main" val="25894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5D549-3EFC-4282-0537-4733711F5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F3443AD-8A8B-8C32-D752-5511FADD6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77DE78A5-554B-5FAE-C8A9-D6D057159C21}"/>
              </a:ext>
            </a:extLst>
          </p:cNvPr>
          <p:cNvSpPr/>
          <p:nvPr userDrawn="1"/>
        </p:nvSpPr>
        <p:spPr>
          <a:xfrm>
            <a:off x="0" y="0"/>
            <a:ext cx="12192000" cy="2733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 name="Group 8">
            <a:extLst>
              <a:ext uri="{FF2B5EF4-FFF2-40B4-BE49-F238E27FC236}">
                <a16:creationId xmlns:a16="http://schemas.microsoft.com/office/drawing/2014/main" id="{087E8980-7B01-4C26-1D53-A0C822472D6C}"/>
              </a:ext>
            </a:extLst>
          </p:cNvPr>
          <p:cNvGrpSpPr/>
          <p:nvPr userDrawn="1"/>
        </p:nvGrpSpPr>
        <p:grpSpPr>
          <a:xfrm>
            <a:off x="11243886" y="136525"/>
            <a:ext cx="561026" cy="561026"/>
            <a:chOff x="1313986" y="4923514"/>
            <a:chExt cx="1414005" cy="1414005"/>
          </a:xfrm>
        </p:grpSpPr>
        <p:sp>
          <p:nvSpPr>
            <p:cNvPr id="10" name="Oval 9">
              <a:extLst>
                <a:ext uri="{FF2B5EF4-FFF2-40B4-BE49-F238E27FC236}">
                  <a16:creationId xmlns:a16="http://schemas.microsoft.com/office/drawing/2014/main" id="{387602F8-2868-60B7-D7BE-15CC4590B965}"/>
                </a:ext>
              </a:extLst>
            </p:cNvPr>
            <p:cNvSpPr/>
            <p:nvPr/>
          </p:nvSpPr>
          <p:spPr>
            <a:xfrm>
              <a:off x="1313986" y="4923514"/>
              <a:ext cx="1414005" cy="14140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FDEEB0D6-CECE-0564-C5A6-A7F6E4CE27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1606" y="5117807"/>
              <a:ext cx="1058765" cy="1025418"/>
            </a:xfrm>
            <a:prstGeom prst="rect">
              <a:avLst/>
            </a:prstGeom>
            <a:ln>
              <a:noFill/>
            </a:ln>
          </p:spPr>
        </p:pic>
      </p:grpSp>
      <p:pic>
        <p:nvPicPr>
          <p:cNvPr id="15" name="Picture 14">
            <a:extLst>
              <a:ext uri="{FF2B5EF4-FFF2-40B4-BE49-F238E27FC236}">
                <a16:creationId xmlns:a16="http://schemas.microsoft.com/office/drawing/2014/main" id="{C71EBAA7-A3D4-6032-CCF7-D518A9CC894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827960" y="6489700"/>
            <a:ext cx="247205" cy="239940"/>
          </a:xfrm>
          <a:prstGeom prst="rect">
            <a:avLst/>
          </a:prstGeom>
        </p:spPr>
      </p:pic>
      <p:sp>
        <p:nvSpPr>
          <p:cNvPr id="20" name="TextBox 19">
            <a:extLst>
              <a:ext uri="{FF2B5EF4-FFF2-40B4-BE49-F238E27FC236}">
                <a16:creationId xmlns:a16="http://schemas.microsoft.com/office/drawing/2014/main" id="{A154FC16-2835-2112-6AB1-D41F9CBB8088}"/>
              </a:ext>
            </a:extLst>
          </p:cNvPr>
          <p:cNvSpPr txBox="1"/>
          <p:nvPr userDrawn="1"/>
        </p:nvSpPr>
        <p:spPr>
          <a:xfrm>
            <a:off x="9059790" y="6483350"/>
            <a:ext cx="3624514"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2"/>
                </a:solidFill>
              </a:rPr>
              <a:t>Native Women’s Association of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tx2"/>
              </a:solidFill>
            </a:endParaRPr>
          </a:p>
          <a:p>
            <a:endParaRPr lang="en-CA" sz="1050" dirty="0">
              <a:solidFill>
                <a:schemeClr val="tx2"/>
              </a:solidFill>
            </a:endParaRPr>
          </a:p>
        </p:txBody>
      </p:sp>
      <p:sp>
        <p:nvSpPr>
          <p:cNvPr id="21" name="TextBox 20">
            <a:extLst>
              <a:ext uri="{FF2B5EF4-FFF2-40B4-BE49-F238E27FC236}">
                <a16:creationId xmlns:a16="http://schemas.microsoft.com/office/drawing/2014/main" id="{4FA07B07-0643-EDDF-4372-C4F42F988CDE}"/>
              </a:ext>
            </a:extLst>
          </p:cNvPr>
          <p:cNvSpPr txBox="1"/>
          <p:nvPr userDrawn="1"/>
        </p:nvSpPr>
        <p:spPr>
          <a:xfrm>
            <a:off x="275748" y="6483350"/>
            <a:ext cx="4668392" cy="261610"/>
          </a:xfrm>
          <a:prstGeom prst="rect">
            <a:avLst/>
          </a:prstGeom>
          <a:noFill/>
        </p:spPr>
        <p:txBody>
          <a:bodyPr wrap="square" rtlCol="0">
            <a:spAutoFit/>
          </a:bodyPr>
          <a:lstStyle/>
          <a:p>
            <a:r>
              <a:rPr lang="en-CA" sz="1100" b="1" dirty="0">
                <a:solidFill>
                  <a:schemeClr val="tx2"/>
                </a:solidFill>
                <a:effectLst/>
                <a:ea typeface="Calibri" panose="020F0502020204030204" pitchFamily="34" charset="0"/>
                <a:cs typeface="Times New Roman" panose="02020603050405020304" pitchFamily="18" charset="0"/>
              </a:rPr>
              <a:t>Racism in Healthcare </a:t>
            </a:r>
            <a:r>
              <a:rPr lang="en-CA" sz="1100" b="0" dirty="0">
                <a:solidFill>
                  <a:schemeClr val="tx2"/>
                </a:solidFill>
                <a:effectLst/>
                <a:ea typeface="Calibri" panose="020F0502020204030204" pitchFamily="34" charset="0"/>
                <a:cs typeface="Times New Roman" panose="02020603050405020304" pitchFamily="18" charset="0"/>
              </a:rPr>
              <a:t>Toolkits</a:t>
            </a:r>
            <a:endParaRPr lang="en-US" sz="1100" b="0" dirty="0">
              <a:solidFill>
                <a:schemeClr val="tx2"/>
              </a:solidFill>
              <a:ea typeface="+mj-ea"/>
              <a:cs typeface="Arial" panose="020B0604020202020204" pitchFamily="34" charset="0"/>
            </a:endParaRPr>
          </a:p>
        </p:txBody>
      </p:sp>
      <p:sp>
        <p:nvSpPr>
          <p:cNvPr id="23" name="Slide Number Placeholder 18">
            <a:extLst>
              <a:ext uri="{FF2B5EF4-FFF2-40B4-BE49-F238E27FC236}">
                <a16:creationId xmlns:a16="http://schemas.microsoft.com/office/drawing/2014/main" id="{23B7B701-BF0A-19A3-0158-9BA337BE8916}"/>
              </a:ext>
            </a:extLst>
          </p:cNvPr>
          <p:cNvSpPr>
            <a:spLocks noGrp="1"/>
          </p:cNvSpPr>
          <p:nvPr>
            <p:ph type="sldNum" sz="quarter" idx="4"/>
          </p:nvPr>
        </p:nvSpPr>
        <p:spPr>
          <a:xfrm>
            <a:off x="11701689" y="6469290"/>
            <a:ext cx="384628" cy="260350"/>
          </a:xfrm>
          <a:prstGeom prst="rect">
            <a:avLst/>
          </a:prstGeom>
        </p:spPr>
        <p:txBody>
          <a:bodyPr/>
          <a:lstStyle>
            <a:lvl1pPr algn="r">
              <a:defRPr sz="1050">
                <a:solidFill>
                  <a:schemeClr val="tx2"/>
                </a:solidFill>
              </a:defRPr>
            </a:lvl1pPr>
          </a:lstStyle>
          <a:p>
            <a:fld id="{73747769-1706-4076-A9E5-2E0890FC63F2}" type="slidenum">
              <a:rPr lang="en-CA" smtClean="0"/>
              <a:pPr/>
              <a:t>‹#›</a:t>
            </a:fld>
            <a:endParaRPr lang="en-CA" dirty="0"/>
          </a:p>
        </p:txBody>
      </p:sp>
      <p:cxnSp>
        <p:nvCxnSpPr>
          <p:cNvPr id="13" name="Straight Connector 12">
            <a:extLst>
              <a:ext uri="{FF2B5EF4-FFF2-40B4-BE49-F238E27FC236}">
                <a16:creationId xmlns:a16="http://schemas.microsoft.com/office/drawing/2014/main" id="{23FE588F-150D-EF8B-43BA-9F6A7C68276B}"/>
              </a:ext>
            </a:extLst>
          </p:cNvPr>
          <p:cNvCxnSpPr>
            <a:cxnSpLocks/>
          </p:cNvCxnSpPr>
          <p:nvPr userDrawn="1"/>
        </p:nvCxnSpPr>
        <p:spPr>
          <a:xfrm>
            <a:off x="2400300" y="6609670"/>
            <a:ext cx="62960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895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spcAft>
          <a:spcPts val="600"/>
        </a:spcAft>
        <a:buFont typeface="Arial" panose="020B0604020202020204" pitchFamily="34" charset="0"/>
        <a:buChar char="•"/>
        <a:defRPr sz="2000" kern="1200">
          <a:solidFill>
            <a:schemeClr val="accent3">
              <a:lumMod val="75000"/>
            </a:schemeClr>
          </a:solidFill>
          <a:latin typeface="+mn-lt"/>
          <a:ea typeface="+mn-ea"/>
          <a:cs typeface="+mn-cs"/>
        </a:defRPr>
      </a:lvl3pPr>
      <a:lvl4pPr marL="1600200" indent="-2286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accent3">
              <a:lumMod val="75000"/>
            </a:schemeClr>
          </a:solidFill>
          <a:latin typeface="+mn-lt"/>
          <a:ea typeface="+mn-ea"/>
          <a:cs typeface="+mn-cs"/>
        </a:defRPr>
      </a:lvl4pPr>
      <a:lvl5pPr marL="2057400" indent="-2286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AAAF7-5E40-F412-1503-7B5C3776F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B0AE7FF-9746-FE27-CAC0-ACC4F43E3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147D2AC-A235-6863-E939-D40067B5E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A70CFC01-5D3C-0154-AE95-F10F23266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1</a:t>
            </a:r>
          </a:p>
        </p:txBody>
      </p:sp>
      <p:sp>
        <p:nvSpPr>
          <p:cNvPr id="6" name="Slide Number Placeholder 5">
            <a:extLst>
              <a:ext uri="{FF2B5EF4-FFF2-40B4-BE49-F238E27FC236}">
                <a16:creationId xmlns:a16="http://schemas.microsoft.com/office/drawing/2014/main" id="{DA1B79A4-F41A-D1A8-C139-A94E99688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14A11-261F-4EE7-8520-1412E8AAB363}" type="slidenum">
              <a:rPr lang="en-CA" smtClean="0"/>
              <a:t>‹#›</a:t>
            </a:fld>
            <a:endParaRPr lang="en-CA"/>
          </a:p>
        </p:txBody>
      </p:sp>
    </p:spTree>
    <p:extLst>
      <p:ext uri="{BB962C8B-B14F-4D97-AF65-F5344CB8AC3E}">
        <p14:creationId xmlns:p14="http://schemas.microsoft.com/office/powerpoint/2010/main" val="41930307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822C2D-90B6-70F6-EB3F-71968B30576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6311458-359E-2D53-E169-90A7CF2BC32F}"/>
              </a:ext>
            </a:extLst>
          </p:cNvPr>
          <p:cNvSpPr/>
          <p:nvPr/>
        </p:nvSpPr>
        <p:spPr>
          <a:xfrm>
            <a:off x="3382614" y="4836617"/>
            <a:ext cx="1119506" cy="1197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66F4F793-740F-50BA-4E84-3C0666F72230}"/>
              </a:ext>
            </a:extLst>
          </p:cNvPr>
          <p:cNvSpPr txBox="1">
            <a:spLocks/>
          </p:cNvSpPr>
          <p:nvPr/>
        </p:nvSpPr>
        <p:spPr>
          <a:xfrm>
            <a:off x="472278" y="2266390"/>
            <a:ext cx="11615894" cy="2387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2"/>
                </a:solidFill>
                <a:latin typeface="+mj-lt"/>
                <a:ea typeface="Riverswell" panose="02000500000000000000" pitchFamily="2" charset="0"/>
                <a:cs typeface="+mj-cs"/>
              </a:defRPr>
            </a:lvl1pPr>
          </a:lstStyle>
          <a:p>
            <a:r>
              <a:rPr lang="en-CA" b="1" dirty="0">
                <a:solidFill>
                  <a:schemeClr val="bg1"/>
                </a:solidFill>
                <a:effectLst/>
                <a:ea typeface="Calibri" panose="020F0502020204030204" pitchFamily="34" charset="0"/>
                <a:cs typeface="Times New Roman" panose="02020603050405020304" pitchFamily="18" charset="0"/>
              </a:rPr>
              <a:t>Racism in Healthcare </a:t>
            </a:r>
            <a:r>
              <a:rPr lang="en-CA" b="0" dirty="0">
                <a:solidFill>
                  <a:schemeClr val="bg1"/>
                </a:solidFill>
                <a:effectLst/>
                <a:ea typeface="Calibri" panose="020F0502020204030204" pitchFamily="34" charset="0"/>
                <a:cs typeface="Times New Roman" panose="02020603050405020304" pitchFamily="18" charset="0"/>
              </a:rPr>
              <a:t>Toolkits</a:t>
            </a:r>
            <a:br>
              <a:rPr lang="en-CA" dirty="0">
                <a:solidFill>
                  <a:schemeClr val="bg1"/>
                </a:solidFill>
              </a:rPr>
            </a:br>
            <a:endParaRPr lang="en-CA" dirty="0">
              <a:solidFill>
                <a:schemeClr val="bg1"/>
              </a:solidFill>
            </a:endParaRPr>
          </a:p>
        </p:txBody>
      </p:sp>
      <p:pic>
        <p:nvPicPr>
          <p:cNvPr id="5" name="Picture 4" descr="Shape&#10;&#10;Description automatically generated">
            <a:extLst>
              <a:ext uri="{FF2B5EF4-FFF2-40B4-BE49-F238E27FC236}">
                <a16:creationId xmlns:a16="http://schemas.microsoft.com/office/drawing/2014/main" id="{29193EB9-1EFD-9E50-6ED0-EEF3685B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384" y="296545"/>
            <a:ext cx="919231" cy="919231"/>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90F5A6CB-686A-8D8D-FC52-A16431D2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352" y="4306440"/>
            <a:ext cx="4205295" cy="2353985"/>
          </a:xfrm>
          <a:prstGeom prst="rect">
            <a:avLst/>
          </a:prstGeom>
        </p:spPr>
      </p:pic>
      <p:pic>
        <p:nvPicPr>
          <p:cNvPr id="13" name="Picture 12" descr="Text&#10;&#10;Description automatically generated">
            <a:extLst>
              <a:ext uri="{FF2B5EF4-FFF2-40B4-BE49-F238E27FC236}">
                <a16:creationId xmlns:a16="http://schemas.microsoft.com/office/drawing/2014/main" id="{2415CCEE-C9F0-74F9-F94D-1132DCC31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720" y="1424309"/>
            <a:ext cx="2470558" cy="402184"/>
          </a:xfrm>
          <a:prstGeom prst="rect">
            <a:avLst/>
          </a:prstGeom>
        </p:spPr>
      </p:pic>
      <p:sp>
        <p:nvSpPr>
          <p:cNvPr id="16" name="Rectangle 15">
            <a:extLst>
              <a:ext uri="{FF2B5EF4-FFF2-40B4-BE49-F238E27FC236}">
                <a16:creationId xmlns:a16="http://schemas.microsoft.com/office/drawing/2014/main" id="{CD814502-9D80-6771-C906-420F66BC75F6}"/>
              </a:ext>
            </a:extLst>
          </p:cNvPr>
          <p:cNvSpPr/>
          <p:nvPr/>
        </p:nvSpPr>
        <p:spPr>
          <a:xfrm>
            <a:off x="2783393" y="3571688"/>
            <a:ext cx="70137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40456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4DC78-7460-3A9A-6180-025BE8CE69A8}"/>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749302"/>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MORE EDUCATION RESOURCES AND TRAINING PROGRAMS FOR HSCPS:</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789535" y="2897624"/>
            <a:ext cx="6636197" cy="3108543"/>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NWAC’s Culturally Relevant, Gender-Based Analysis Starter Kit</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NWAC’s Trauma-Informed Response to Sexual and Reproductive Health </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Indigenous Health Resources Hub by the University of Toronto</a:t>
            </a:r>
          </a:p>
          <a:p>
            <a:pPr algn="just"/>
            <a:r>
              <a:rPr lang="en-US" sz="1400" dirty="0">
                <a:solidFill>
                  <a:schemeClr val="tx2"/>
                </a:solidFill>
              </a:rPr>
              <a:t>  </a:t>
            </a:r>
          </a:p>
          <a:p>
            <a:pPr marL="285750" indent="-285750" algn="just">
              <a:buFont typeface="Courier New" panose="02070309020205020404" pitchFamily="49" charset="0"/>
              <a:buChar char="o"/>
            </a:pPr>
            <a:r>
              <a:rPr lang="en-US" sz="1400" dirty="0">
                <a:solidFill>
                  <a:schemeClr val="tx2"/>
                </a:solidFill>
              </a:rPr>
              <a:t>Learn about the benefits of Cannabis </a:t>
            </a:r>
          </a:p>
          <a:p>
            <a:pPr algn="just"/>
            <a:r>
              <a:rPr lang="en-US" sz="1400" dirty="0">
                <a:solidFill>
                  <a:schemeClr val="tx2"/>
                </a:solidFill>
              </a:rPr>
              <a:t>   </a:t>
            </a:r>
          </a:p>
          <a:p>
            <a:pPr marL="285750" indent="-285750" algn="just">
              <a:buFont typeface="Courier New" panose="02070309020205020404" pitchFamily="49" charset="0"/>
              <a:buChar char="o"/>
            </a:pPr>
            <a:r>
              <a:rPr lang="en-US" sz="1400" dirty="0">
                <a:solidFill>
                  <a:schemeClr val="tx2"/>
                </a:solidFill>
              </a:rPr>
              <a:t>Take NWAC’s Restoring the Circle Training about TRAUMA-INFORMED APPROACHES TO SERVICE PROVISION</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See BC’s Cultural Safety and Humility Standard </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Joyce’s Principle</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599659"/>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4976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2144160"/>
            <a:ext cx="9271125"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RESOURCES TO PROVIDE TO INDIGENOUS PATIENTS:</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789535" y="3500300"/>
            <a:ext cx="6636197" cy="1169551"/>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NWAC’s Know Your Rights for Reproductive and Sexual Healthcare </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NWAC’S Culturally Safe Parent and Caregiver Starter Kit </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NWAC’s Culturally Safe and Trauma-Informed Knowledge Hub</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942562"/>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4DC019EF-0309-1C5D-A740-F0E637D5D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5732" y="3145896"/>
            <a:ext cx="4470812" cy="2123636"/>
          </a:xfrm>
          <a:prstGeom prst="rect">
            <a:avLst/>
          </a:prstGeom>
        </p:spPr>
      </p:pic>
    </p:spTree>
    <p:extLst>
      <p:ext uri="{BB962C8B-B14F-4D97-AF65-F5344CB8AC3E}">
        <p14:creationId xmlns:p14="http://schemas.microsoft.com/office/powerpoint/2010/main" val="214598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4DC78-7460-3A9A-6180-025BE8CE69A8}"/>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489527"/>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MMIWG2S+ GENOCIDE</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32330" y="2180645"/>
            <a:ext cx="10068970" cy="3970318"/>
          </a:xfrm>
          <a:prstGeom prst="rect">
            <a:avLst/>
          </a:prstGeom>
          <a:noFill/>
        </p:spPr>
        <p:txBody>
          <a:bodyPr wrap="square">
            <a:spAutoFit/>
          </a:bodyPr>
          <a:lstStyle/>
          <a:p>
            <a:pPr algn="just"/>
            <a:r>
              <a:rPr lang="en-US" sz="1400" b="1" i="1" dirty="0">
                <a:solidFill>
                  <a:schemeClr val="tx2"/>
                </a:solidFill>
              </a:rPr>
              <a:t>What does MMIWG2S+ stand for?</a:t>
            </a:r>
          </a:p>
          <a:p>
            <a:pPr algn="just"/>
            <a:endParaRPr lang="en-US" sz="1400" i="1" dirty="0">
              <a:solidFill>
                <a:schemeClr val="tx2"/>
              </a:solidFill>
            </a:endParaRPr>
          </a:p>
          <a:p>
            <a:pPr marL="285750" indent="-285750" algn="just">
              <a:buFont typeface="Courier New" panose="02070309020205020404" pitchFamily="49" charset="0"/>
              <a:buChar char="o"/>
            </a:pPr>
            <a:r>
              <a:rPr lang="en-US" sz="1400" dirty="0">
                <a:solidFill>
                  <a:schemeClr val="tx2"/>
                </a:solidFill>
              </a:rPr>
              <a:t>Missing and Murdered Indigenous Women, Girls, Two-Spirit, Transgender, and Gender-Diverse People</a:t>
            </a:r>
          </a:p>
          <a:p>
            <a:pPr marL="285750" indent="-285750" algn="just">
              <a:buFont typeface="Courier New" panose="02070309020205020404" pitchFamily="49" charset="0"/>
              <a:buChar char="o"/>
            </a:pPr>
            <a:endParaRPr lang="en-US" sz="1400" i="1" dirty="0">
              <a:solidFill>
                <a:schemeClr val="tx2"/>
              </a:solidFill>
            </a:endParaRPr>
          </a:p>
          <a:p>
            <a:pPr algn="just"/>
            <a:r>
              <a:rPr lang="en-US" sz="1400" b="1" i="1" dirty="0">
                <a:solidFill>
                  <a:schemeClr val="tx2"/>
                </a:solidFill>
              </a:rPr>
              <a:t>What does that mean for Indigenous Peoples? </a:t>
            </a:r>
          </a:p>
          <a:p>
            <a:pPr algn="just"/>
            <a:endParaRPr lang="en-US" sz="1400" i="1" dirty="0">
              <a:solidFill>
                <a:schemeClr val="tx2"/>
              </a:solidFill>
            </a:endParaRPr>
          </a:p>
          <a:p>
            <a:pPr marL="285750" indent="-285750" algn="just">
              <a:buFont typeface="Courier New" panose="02070309020205020404" pitchFamily="49" charset="0"/>
              <a:buChar char="o"/>
            </a:pPr>
            <a:r>
              <a:rPr lang="en-US" sz="1400" b="1" dirty="0">
                <a:solidFill>
                  <a:schemeClr val="tx2"/>
                </a:solidFill>
              </a:rPr>
              <a:t>75% </a:t>
            </a:r>
            <a:r>
              <a:rPr lang="en-US" sz="1400" dirty="0">
                <a:solidFill>
                  <a:schemeClr val="tx2"/>
                </a:solidFill>
              </a:rPr>
              <a:t>of survivors of sexual assault in Indigenous Communities are young </a:t>
            </a:r>
          </a:p>
          <a:p>
            <a:pPr marL="285750" indent="-285750" algn="just">
              <a:buFont typeface="Courier New" panose="02070309020205020404" pitchFamily="49" charset="0"/>
              <a:buChar char="o"/>
            </a:pPr>
            <a:r>
              <a:rPr lang="en-US" sz="1400" dirty="0">
                <a:solidFill>
                  <a:schemeClr val="tx2"/>
                </a:solidFill>
              </a:rPr>
              <a:t>Women under 18 years of age</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In one Ontario study, researchers found that </a:t>
            </a:r>
            <a:r>
              <a:rPr lang="en-US" sz="1400" b="1" dirty="0">
                <a:solidFill>
                  <a:schemeClr val="tx2"/>
                </a:solidFill>
              </a:rPr>
              <a:t>73% </a:t>
            </a:r>
            <a:r>
              <a:rPr lang="en-US" sz="1400" dirty="0">
                <a:solidFill>
                  <a:schemeClr val="tx2"/>
                </a:solidFill>
              </a:rPr>
              <a:t>of gender-diverse and Two- Spirit Indigenous people experienced some form of violence, with </a:t>
            </a:r>
            <a:r>
              <a:rPr lang="en-US" sz="1400" b="1" dirty="0">
                <a:solidFill>
                  <a:schemeClr val="tx2"/>
                </a:solidFill>
              </a:rPr>
              <a:t>43% </a:t>
            </a:r>
            <a:r>
              <a:rPr lang="en-US" sz="1400" dirty="0">
                <a:solidFill>
                  <a:schemeClr val="tx2"/>
                </a:solidFill>
              </a:rPr>
              <a:t>having experienced physical and/or sexual violence</a:t>
            </a:r>
          </a:p>
          <a:p>
            <a:pPr algn="just"/>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Indigenous Women make up </a:t>
            </a:r>
            <a:r>
              <a:rPr lang="en-US" sz="1400" b="1" dirty="0">
                <a:solidFill>
                  <a:schemeClr val="tx2"/>
                </a:solidFill>
              </a:rPr>
              <a:t>1.2% </a:t>
            </a:r>
            <a:r>
              <a:rPr lang="en-US" sz="1400" dirty="0">
                <a:solidFill>
                  <a:schemeClr val="tx2"/>
                </a:solidFill>
              </a:rPr>
              <a:t>of Ontario’s population but </a:t>
            </a:r>
            <a:r>
              <a:rPr lang="en-US" sz="1400" b="1" dirty="0">
                <a:solidFill>
                  <a:schemeClr val="tx2"/>
                </a:solidFill>
              </a:rPr>
              <a:t>6%</a:t>
            </a:r>
            <a:r>
              <a:rPr lang="en-US" sz="1400" dirty="0">
                <a:solidFill>
                  <a:schemeClr val="tx2"/>
                </a:solidFill>
              </a:rPr>
              <a:t> of female homicide victims; </a:t>
            </a:r>
            <a:r>
              <a:rPr lang="en-US" sz="1400" b="1" dirty="0">
                <a:solidFill>
                  <a:schemeClr val="tx2"/>
                </a:solidFill>
              </a:rPr>
              <a:t>88%</a:t>
            </a:r>
            <a:r>
              <a:rPr lang="en-US" sz="1400" dirty="0">
                <a:solidFill>
                  <a:schemeClr val="tx2"/>
                </a:solidFill>
              </a:rPr>
              <a:t> were mothers</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Indigenous Women and Girls are more likely to be killed by a stranger compared to non-Indigenous women</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Two-Spirit youth experience strong links between self-harm and intergenerational trauma and are often shamed due to Western norms.</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0593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7347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4DC78-7460-3A9A-6180-025BE8CE69A8}"/>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489527"/>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WHY IS THIS IMPORTANT?</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32330" y="2180645"/>
            <a:ext cx="8692787" cy="3970318"/>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As a health care and social care professional, you have committed to providing compassionate, trauma-informed care </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Indigenous Peoples have the right to health and proper healthcare</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While one person cannot solve the entire problem, a collective that is willing to work towards better can make improvements</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Small changes could be the difference between a patient seeking care or not</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Those effected by MMIWG2S+ deserve providers that care about their health outcome equity that accounts for their lived experiences, need for trauma-informed care, and wellbeing as Indigenous Peoples</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Cries for improvement and change have never resulted in better health outcomes</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Calls to Justice 15.1-15.8 asks Canadians to learn how violence against Indigenous  women and girls is part of longstanding colonial policies, rather than a result of individual choice</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0593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10025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489527"/>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MMIWG2S+ AND HEALTHCARE</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32330" y="2180645"/>
            <a:ext cx="8692787" cy="1815882"/>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Indigenous People who are pregnant can experience rates of poorer mental health while pregnant, with lasting effects on themselves and their children</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Services for those who have experienced violence are rarely provided with the services and care needed to foster healing</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Poor healthcare to those who are survivors of MMIWG2S+ can result in additional trauma, healthcare issues, and mental health concerns</a:t>
            </a:r>
          </a:p>
        </p:txBody>
      </p:sp>
      <p:sp>
        <p:nvSpPr>
          <p:cNvPr id="14" name="Rectangle 13">
            <a:extLst>
              <a:ext uri="{FF2B5EF4-FFF2-40B4-BE49-F238E27FC236}">
                <a16:creationId xmlns:a16="http://schemas.microsoft.com/office/drawing/2014/main" id="{89247C83-0272-E897-568B-F60696A3A32C}"/>
              </a:ext>
            </a:extLst>
          </p:cNvPr>
          <p:cNvSpPr/>
          <p:nvPr/>
        </p:nvSpPr>
        <p:spPr>
          <a:xfrm>
            <a:off x="0" y="20593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8966898C-3435-ED24-BED7-1EE32B3DA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1401" y="3996527"/>
            <a:ext cx="3528269" cy="2174657"/>
          </a:xfrm>
          <a:prstGeom prst="rect">
            <a:avLst/>
          </a:prstGeom>
        </p:spPr>
      </p:pic>
    </p:spTree>
    <p:extLst>
      <p:ext uri="{BB962C8B-B14F-4D97-AF65-F5344CB8AC3E}">
        <p14:creationId xmlns:p14="http://schemas.microsoft.com/office/powerpoint/2010/main" val="377051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489527"/>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AIR AND HEALTHCARE</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32331" y="2381613"/>
            <a:ext cx="8269058" cy="2031325"/>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Setter-colonial violence is seen in interpersonal forms of violence in the healthcare system. This can manifest as:</a:t>
            </a:r>
          </a:p>
          <a:p>
            <a:pPr marL="285750" indent="-285750" algn="just">
              <a:buFont typeface="Courier New" panose="02070309020205020404" pitchFamily="49" charset="0"/>
              <a:buChar char="o"/>
            </a:pPr>
            <a:endParaRPr lang="en-US" sz="1400" dirty="0">
              <a:solidFill>
                <a:schemeClr val="tx2"/>
              </a:solidFill>
            </a:endParaRPr>
          </a:p>
          <a:p>
            <a:pPr marL="742950" lvl="1" indent="-285750" algn="just">
              <a:buFont typeface="Wingdings" panose="05000000000000000000" pitchFamily="2" charset="2"/>
              <a:buChar char="Ø"/>
            </a:pPr>
            <a:r>
              <a:rPr lang="en-US" sz="1400" dirty="0">
                <a:solidFill>
                  <a:schemeClr val="tx2"/>
                </a:solidFill>
              </a:rPr>
              <a:t>Lack trauma-informed care</a:t>
            </a:r>
          </a:p>
          <a:p>
            <a:pPr marL="742950" lvl="1" indent="-285750" algn="just">
              <a:buFont typeface="Wingdings" panose="05000000000000000000" pitchFamily="2" charset="2"/>
              <a:buChar char="Ø"/>
            </a:pPr>
            <a:r>
              <a:rPr lang="en-US" sz="1400" dirty="0">
                <a:solidFill>
                  <a:schemeClr val="tx2"/>
                </a:solidFill>
              </a:rPr>
              <a:t>Does not take the time to ask relevant questions </a:t>
            </a:r>
          </a:p>
          <a:p>
            <a:pPr marL="742950" lvl="1" indent="-285750" algn="just">
              <a:buFont typeface="Wingdings" panose="05000000000000000000" pitchFamily="2" charset="2"/>
              <a:buChar char="Ø"/>
            </a:pPr>
            <a:r>
              <a:rPr lang="en-US" sz="1400" dirty="0">
                <a:solidFill>
                  <a:schemeClr val="tx2"/>
                </a:solidFill>
              </a:rPr>
              <a:t>Does not take the time to examine the patient assuming the issue is related to   alcohol use, addiction, or sexual deviance </a:t>
            </a:r>
          </a:p>
          <a:p>
            <a:pPr marL="742950" lvl="1" indent="-285750" algn="just">
              <a:buFont typeface="Wingdings" panose="05000000000000000000" pitchFamily="2" charset="2"/>
              <a:buChar char="Ø"/>
            </a:pPr>
            <a:r>
              <a:rPr lang="en-US" sz="1400" dirty="0">
                <a:solidFill>
                  <a:schemeClr val="tx2"/>
                </a:solidFill>
              </a:rPr>
              <a:t>Assumes all Indigenous Peoples are the same and have the same healthcare needs</a:t>
            </a:r>
          </a:p>
          <a:p>
            <a:pPr lvl="1" algn="just"/>
            <a:endParaRPr lang="en-US"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0593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E1639A14-53CC-CAF5-7100-D77AA6F23DB0}"/>
              </a:ext>
            </a:extLst>
          </p:cNvPr>
          <p:cNvSpPr txBox="1"/>
          <p:nvPr/>
        </p:nvSpPr>
        <p:spPr>
          <a:xfrm>
            <a:off x="334006" y="4382902"/>
            <a:ext cx="8269058" cy="1815882"/>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This results in poorer health outcomes for Indigenous Peoples including:</a:t>
            </a:r>
          </a:p>
          <a:p>
            <a:pPr marL="285750" indent="-285750" algn="just">
              <a:buFont typeface="Courier New" panose="02070309020205020404" pitchFamily="49" charset="0"/>
              <a:buChar char="o"/>
            </a:pPr>
            <a:endParaRPr lang="en-US" sz="1400" dirty="0">
              <a:solidFill>
                <a:schemeClr val="tx2"/>
              </a:solidFill>
            </a:endParaRPr>
          </a:p>
          <a:p>
            <a:pPr marL="742950" lvl="1" indent="-285750" algn="just">
              <a:buFont typeface="Wingdings" panose="05000000000000000000" pitchFamily="2" charset="2"/>
              <a:buChar char="Ø"/>
            </a:pPr>
            <a:r>
              <a:rPr lang="en-US" sz="1400" dirty="0">
                <a:solidFill>
                  <a:schemeClr val="tx2"/>
                </a:solidFill>
              </a:rPr>
              <a:t>Negligent care that leads to death</a:t>
            </a:r>
          </a:p>
          <a:p>
            <a:pPr marL="742950" lvl="1" indent="-285750" algn="just">
              <a:buFont typeface="Wingdings" panose="05000000000000000000" pitchFamily="2" charset="2"/>
              <a:buChar char="Ø"/>
            </a:pPr>
            <a:r>
              <a:rPr lang="en-US" sz="1400" dirty="0">
                <a:solidFill>
                  <a:schemeClr val="tx2"/>
                </a:solidFill>
              </a:rPr>
              <a:t>Long term healthcare concerns going unaddressed</a:t>
            </a:r>
          </a:p>
          <a:p>
            <a:pPr marL="742950" lvl="1" indent="-285750" algn="just">
              <a:buFont typeface="Wingdings" panose="05000000000000000000" pitchFamily="2" charset="2"/>
              <a:buChar char="Ø"/>
            </a:pPr>
            <a:r>
              <a:rPr lang="en-US" sz="1400" dirty="0">
                <a:solidFill>
                  <a:schemeClr val="tx2"/>
                </a:solidFill>
              </a:rPr>
              <a:t>Lack of trust towards HSCP by Indigenous People</a:t>
            </a:r>
          </a:p>
          <a:p>
            <a:pPr marL="742950" lvl="1" indent="-285750" algn="just">
              <a:buFont typeface="Wingdings" panose="05000000000000000000" pitchFamily="2" charset="2"/>
              <a:buChar char="Ø"/>
            </a:pPr>
            <a:r>
              <a:rPr lang="en-US" sz="1400" dirty="0">
                <a:solidFill>
                  <a:schemeClr val="tx2"/>
                </a:solidFill>
              </a:rPr>
              <a:t>Higher rates of Type 2 diabetes, heart disease, and high cholesterol</a:t>
            </a:r>
          </a:p>
          <a:p>
            <a:pPr marL="742950" lvl="1" indent="-285750" algn="just">
              <a:buFont typeface="Wingdings" panose="05000000000000000000" pitchFamily="2" charset="2"/>
              <a:buChar char="Ø"/>
            </a:pPr>
            <a:r>
              <a:rPr lang="en-US" sz="1400" dirty="0">
                <a:solidFill>
                  <a:schemeClr val="tx2"/>
                </a:solidFill>
              </a:rPr>
              <a:t>Malnutrition</a:t>
            </a:r>
          </a:p>
          <a:p>
            <a:pPr lvl="1" algn="just"/>
            <a:endParaRPr lang="en-US" sz="1400" dirty="0">
              <a:solidFill>
                <a:schemeClr val="tx2"/>
              </a:solidFill>
            </a:endParaRPr>
          </a:p>
        </p:txBody>
      </p:sp>
      <p:pic>
        <p:nvPicPr>
          <p:cNvPr id="7" name="Graphic 6">
            <a:extLst>
              <a:ext uri="{FF2B5EF4-FFF2-40B4-BE49-F238E27FC236}">
                <a16:creationId xmlns:a16="http://schemas.microsoft.com/office/drawing/2014/main" id="{75F913B0-AF68-054A-7D50-8B9A5A1343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5533" y="3983005"/>
            <a:ext cx="3772461" cy="2031325"/>
          </a:xfrm>
          <a:prstGeom prst="rect">
            <a:avLst/>
          </a:prstGeom>
        </p:spPr>
      </p:pic>
    </p:spTree>
    <p:extLst>
      <p:ext uri="{BB962C8B-B14F-4D97-AF65-F5344CB8AC3E}">
        <p14:creationId xmlns:p14="http://schemas.microsoft.com/office/powerpoint/2010/main" val="368002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489527"/>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INTEGRATING INDIGENOUS METHODS</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32331" y="2381613"/>
            <a:ext cx="6420161" cy="3754874"/>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Indigenous methods and medicine are not contrary to biomedicine, but complimentary</a:t>
            </a:r>
          </a:p>
          <a:p>
            <a:pPr marL="285750" indent="-285750" algn="just">
              <a:buFont typeface="Courier New" panose="02070309020205020404" pitchFamily="49" charset="0"/>
              <a:buChar char="o"/>
            </a:pPr>
            <a:endParaRPr lang="en-US" sz="1400" dirty="0">
              <a:solidFill>
                <a:schemeClr val="tx2"/>
              </a:solidFill>
            </a:endParaRPr>
          </a:p>
          <a:p>
            <a:pPr marL="742950" lvl="1" indent="-285750" algn="just">
              <a:buFont typeface="Wingdings" panose="05000000000000000000" pitchFamily="2" charset="2"/>
              <a:buChar char="Ø"/>
            </a:pPr>
            <a:r>
              <a:rPr lang="en-US" sz="1400" dirty="0">
                <a:solidFill>
                  <a:schemeClr val="tx2"/>
                </a:solidFill>
              </a:rPr>
              <a:t>Holistic and collaborative approaches to healthcare provide extensive benefits to Indigenous Patients. Be mindful of the diversity of Indigenous Peoples, as not all use the medicine wheel or other tools in their wellbeing. </a:t>
            </a:r>
          </a:p>
          <a:p>
            <a:pPr marL="742950" lvl="1" indent="-285750" algn="just">
              <a:buFont typeface="Wingdings" panose="05000000000000000000" pitchFamily="2" charset="2"/>
              <a:buChar char="Ø"/>
            </a:pPr>
            <a:endParaRPr lang="en-US" sz="1400" dirty="0">
              <a:solidFill>
                <a:schemeClr val="tx2"/>
              </a:solidFill>
            </a:endParaRPr>
          </a:p>
          <a:p>
            <a:pPr marL="742950" lvl="1" indent="-285750" algn="just">
              <a:buFont typeface="Wingdings" panose="05000000000000000000" pitchFamily="2" charset="2"/>
              <a:buChar char="Ø"/>
            </a:pPr>
            <a:r>
              <a:rPr lang="en-US" sz="1400" dirty="0">
                <a:solidFill>
                  <a:schemeClr val="tx2"/>
                </a:solidFill>
              </a:rPr>
              <a:t>This is one way to provide Indigenous Patients/Clients with an environment where they may feel safer to seek care.</a:t>
            </a:r>
          </a:p>
          <a:p>
            <a:pPr marL="742950" lvl="1" indent="-285750" algn="just">
              <a:buFont typeface="Wingdings" panose="05000000000000000000" pitchFamily="2" charset="2"/>
              <a:buChar char="Ø"/>
            </a:pPr>
            <a:endParaRPr lang="en-US" sz="1400" dirty="0">
              <a:solidFill>
                <a:schemeClr val="tx2"/>
              </a:solidFill>
            </a:endParaRPr>
          </a:p>
          <a:p>
            <a:pPr marL="742950" lvl="1" indent="-285750" algn="just">
              <a:buFont typeface="Wingdings" panose="05000000000000000000" pitchFamily="2" charset="2"/>
              <a:buChar char="Ø"/>
            </a:pPr>
            <a:r>
              <a:rPr lang="en-US" sz="1400" dirty="0">
                <a:solidFill>
                  <a:schemeClr val="tx2"/>
                </a:solidFill>
              </a:rPr>
              <a:t>Regardless of scientific validation, integrating holistic methods of wellbeing serves to provide unseen benefits on an emotional, mental, and spiritual forms of health needed for all. </a:t>
            </a:r>
          </a:p>
          <a:p>
            <a:pPr marL="742950" lvl="1" indent="-285750" algn="just">
              <a:buFont typeface="Wingdings" panose="05000000000000000000" pitchFamily="2" charset="2"/>
              <a:buChar char="Ø"/>
            </a:pPr>
            <a:endParaRPr lang="en-US" sz="1400" dirty="0">
              <a:solidFill>
                <a:schemeClr val="tx2"/>
              </a:solidFill>
            </a:endParaRPr>
          </a:p>
          <a:p>
            <a:pPr marL="742950" lvl="1" indent="-285750" algn="just">
              <a:buFont typeface="Wingdings" panose="05000000000000000000" pitchFamily="2" charset="2"/>
              <a:buChar char="Ø"/>
            </a:pPr>
            <a:r>
              <a:rPr lang="en-US" sz="1400" dirty="0">
                <a:solidFill>
                  <a:schemeClr val="tx2"/>
                </a:solidFill>
              </a:rPr>
              <a:t>These methods may also benefit other non-Indigenous patients/clients.</a:t>
            </a:r>
          </a:p>
        </p:txBody>
      </p:sp>
      <p:sp>
        <p:nvSpPr>
          <p:cNvPr id="14" name="Rectangle 13">
            <a:extLst>
              <a:ext uri="{FF2B5EF4-FFF2-40B4-BE49-F238E27FC236}">
                <a16:creationId xmlns:a16="http://schemas.microsoft.com/office/drawing/2014/main" id="{89247C83-0272-E897-568B-F60696A3A32C}"/>
              </a:ext>
            </a:extLst>
          </p:cNvPr>
          <p:cNvSpPr/>
          <p:nvPr/>
        </p:nvSpPr>
        <p:spPr>
          <a:xfrm>
            <a:off x="0" y="20593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picture containing diagram&#10;&#10;Description automatically generated">
            <a:extLst>
              <a:ext uri="{FF2B5EF4-FFF2-40B4-BE49-F238E27FC236}">
                <a16:creationId xmlns:a16="http://schemas.microsoft.com/office/drawing/2014/main" id="{B7C1F2E2-B295-8B3F-B165-2D09B9A28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258" y="1505302"/>
            <a:ext cx="3330474" cy="4896696"/>
          </a:xfrm>
          <a:prstGeom prst="rect">
            <a:avLst/>
          </a:prstGeom>
        </p:spPr>
      </p:pic>
      <p:sp>
        <p:nvSpPr>
          <p:cNvPr id="6" name="TextBox 5">
            <a:extLst>
              <a:ext uri="{FF2B5EF4-FFF2-40B4-BE49-F238E27FC236}">
                <a16:creationId xmlns:a16="http://schemas.microsoft.com/office/drawing/2014/main" id="{8DDEFF2F-5AEF-7B08-1208-494FBD778FFB}"/>
              </a:ext>
            </a:extLst>
          </p:cNvPr>
          <p:cNvSpPr txBox="1"/>
          <p:nvPr/>
        </p:nvSpPr>
        <p:spPr>
          <a:xfrm rot="16200000">
            <a:off x="6669600" y="3519097"/>
            <a:ext cx="2404068" cy="276999"/>
          </a:xfrm>
          <a:prstGeom prst="rect">
            <a:avLst/>
          </a:prstGeom>
          <a:noFill/>
        </p:spPr>
        <p:txBody>
          <a:bodyPr wrap="square">
            <a:spAutoFit/>
          </a:bodyPr>
          <a:lstStyle/>
          <a:p>
            <a:pPr marR="0" algn="l" rtl="0"/>
            <a:r>
              <a:rPr lang="en-US" sz="1800" b="0" i="0" u="none" strike="noStrike" baseline="30000" dirty="0">
                <a:solidFill>
                  <a:srgbClr val="5A9DB5"/>
                </a:solidFill>
                <a:latin typeface="Simple Pleasures SOLID" pitchFamily="50" charset="0"/>
              </a:rPr>
              <a:t>Indigenous Self-care</a:t>
            </a:r>
          </a:p>
        </p:txBody>
      </p:sp>
      <p:sp>
        <p:nvSpPr>
          <p:cNvPr id="9" name="TextBox 8">
            <a:extLst>
              <a:ext uri="{FF2B5EF4-FFF2-40B4-BE49-F238E27FC236}">
                <a16:creationId xmlns:a16="http://schemas.microsoft.com/office/drawing/2014/main" id="{AF9BFCEA-43CC-9F34-DBDE-B172F72E28AA}"/>
              </a:ext>
            </a:extLst>
          </p:cNvPr>
          <p:cNvSpPr txBox="1"/>
          <p:nvPr/>
        </p:nvSpPr>
        <p:spPr>
          <a:xfrm rot="16200000">
            <a:off x="6813024" y="3590997"/>
            <a:ext cx="2959852" cy="461665"/>
          </a:xfrm>
          <a:prstGeom prst="rect">
            <a:avLst/>
          </a:prstGeom>
          <a:noFill/>
        </p:spPr>
        <p:txBody>
          <a:bodyPr wrap="square">
            <a:spAutoFit/>
          </a:bodyPr>
          <a:lstStyle/>
          <a:p>
            <a:pPr marR="0" algn="ctr" rtl="0"/>
            <a:r>
              <a:rPr lang="en-US" sz="1800" b="0" i="0" u="none" strike="noStrike" baseline="30000" dirty="0">
                <a:solidFill>
                  <a:srgbClr val="5A9DB5"/>
                </a:solidFill>
                <a:latin typeface="Brother 1816" pitchFamily="2" charset="0"/>
              </a:rPr>
              <a:t>Build balanced self-care routine with the suggestions below</a:t>
            </a:r>
          </a:p>
        </p:txBody>
      </p:sp>
    </p:spTree>
    <p:extLst>
      <p:ext uri="{BB962C8B-B14F-4D97-AF65-F5344CB8AC3E}">
        <p14:creationId xmlns:p14="http://schemas.microsoft.com/office/powerpoint/2010/main" val="286287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4DC78-7460-3A9A-6180-025BE8CE69A8}"/>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489527"/>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TIPS AND TRICKS FOR BEST PRACTICES</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32331" y="2180645"/>
            <a:ext cx="9019488" cy="3970318"/>
          </a:xfrm>
          <a:prstGeom prst="rect">
            <a:avLst/>
          </a:prstGeom>
          <a:noFill/>
        </p:spPr>
        <p:txBody>
          <a:bodyPr wrap="square">
            <a:spAutoFit/>
          </a:bodyPr>
          <a:lstStyle/>
          <a:p>
            <a:pPr marL="285750" indent="-285750" algn="just">
              <a:buFont typeface="Courier New" panose="02070309020205020404" pitchFamily="49" charset="0"/>
              <a:buChar char="o"/>
            </a:pPr>
            <a:r>
              <a:rPr lang="en-US" sz="1400" dirty="0">
                <a:solidFill>
                  <a:schemeClr val="tx2"/>
                </a:solidFill>
              </a:rPr>
              <a:t>Never assume the needs or circumstances of Indigenous Patients/Clients</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Increasing sensitivity to a patient’s/client’s needs will benefit all patients/clients AND the provider</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Listen to what Indigenous Patients/Clients tell you they need – to be heard is Important</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Ask if the patient/client would like to incorporate any non-Western or Traditional forms of medicine</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Be patient: Indigenous patients may be skeptical of the healthcare system (understandably so)</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Use a patient/client survey to capture experiences</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Ask relevant questions, but understand that you may not know what a trigger may be</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Remember: not all Indigenous Communities are the same</a:t>
            </a:r>
          </a:p>
          <a:p>
            <a:pPr marL="285750" indent="-285750" algn="just">
              <a:buFont typeface="Courier New" panose="02070309020205020404" pitchFamily="49" charset="0"/>
              <a:buChar char="o"/>
            </a:pPr>
            <a:endParaRPr lang="en-US" sz="1400" dirty="0">
              <a:solidFill>
                <a:schemeClr val="tx2"/>
              </a:solidFill>
            </a:endParaRPr>
          </a:p>
          <a:p>
            <a:pPr marL="285750" indent="-285750" algn="just">
              <a:buFont typeface="Courier New" panose="02070309020205020404" pitchFamily="49" charset="0"/>
              <a:buChar char="o"/>
            </a:pPr>
            <a:r>
              <a:rPr lang="en-US" sz="1400" dirty="0">
                <a:solidFill>
                  <a:schemeClr val="tx2"/>
                </a:solidFill>
              </a:rPr>
              <a:t>To access the National Call to Action Plan or NWAC’s Safe Passage Website for more information and resources</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0593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4449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ethoscope and a stethoscope on a black surface&#10;&#10;Description automatically generated with medium confidence">
            <a:extLst>
              <a:ext uri="{FF2B5EF4-FFF2-40B4-BE49-F238E27FC236}">
                <a16:creationId xmlns:a16="http://schemas.microsoft.com/office/drawing/2014/main" id="{E92245E9-E229-A2E9-FAD4-F190662FF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54"/>
            <a:ext cx="12188653" cy="8136574"/>
          </a:xfrm>
          <a:prstGeom prst="rect">
            <a:avLst/>
          </a:prstGeom>
        </p:spPr>
      </p:pic>
      <p:sp>
        <p:nvSpPr>
          <p:cNvPr id="15" name="Rectangle 14">
            <a:extLst>
              <a:ext uri="{FF2B5EF4-FFF2-40B4-BE49-F238E27FC236}">
                <a16:creationId xmlns:a16="http://schemas.microsoft.com/office/drawing/2014/main" id="{E6311458-359E-2D53-E169-90A7CF2BC32F}"/>
              </a:ext>
            </a:extLst>
          </p:cNvPr>
          <p:cNvSpPr/>
          <p:nvPr/>
        </p:nvSpPr>
        <p:spPr>
          <a:xfrm>
            <a:off x="3382614" y="4836617"/>
            <a:ext cx="1119506" cy="1197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Shape&#10;&#10;Description automatically generated with low confidence">
            <a:extLst>
              <a:ext uri="{FF2B5EF4-FFF2-40B4-BE49-F238E27FC236}">
                <a16:creationId xmlns:a16="http://schemas.microsoft.com/office/drawing/2014/main" id="{90F5A6CB-686A-8D8D-FC52-A16431D2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352" y="4306440"/>
            <a:ext cx="4205295" cy="2353985"/>
          </a:xfrm>
          <a:prstGeom prst="rect">
            <a:avLst/>
          </a:prstGeom>
        </p:spPr>
      </p:pic>
      <p:sp>
        <p:nvSpPr>
          <p:cNvPr id="7" name="Rectangle 6">
            <a:extLst>
              <a:ext uri="{FF2B5EF4-FFF2-40B4-BE49-F238E27FC236}">
                <a16:creationId xmlns:a16="http://schemas.microsoft.com/office/drawing/2014/main" id="{6A7097B8-8AC6-C20A-B186-C6418B0B5A6D}"/>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1485272C-BB6C-BB02-00CE-D32E2F918B12}"/>
              </a:ext>
            </a:extLst>
          </p:cNvPr>
          <p:cNvSpPr/>
          <p:nvPr/>
        </p:nvSpPr>
        <p:spPr>
          <a:xfrm>
            <a:off x="391894" y="-50240"/>
            <a:ext cx="11796759"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4505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696994" y="608480"/>
            <a:ext cx="834633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800" dirty="0"/>
              <a:t>POST -VISIT FEEDBACK SURVEY FOR INDIGENOUS PATIENTS AND CLIENTS</a:t>
            </a:r>
            <a:br>
              <a:rPr lang="en-US" sz="2400" dirty="0">
                <a:ea typeface="+mj-ea"/>
                <a:cs typeface="Arial" panose="020B0604020202020204" pitchFamily="34" charset="0"/>
              </a:rPr>
            </a:b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1111080" y="1917357"/>
            <a:ext cx="9690897" cy="1600438"/>
          </a:xfrm>
          <a:prstGeom prst="rect">
            <a:avLst/>
          </a:prstGeom>
          <a:noFill/>
        </p:spPr>
        <p:txBody>
          <a:bodyPr wrap="square">
            <a:spAutoFit/>
          </a:bodyPr>
          <a:lstStyle/>
          <a:p>
            <a:pPr algn="just"/>
            <a:r>
              <a:rPr lang="en-US" sz="1400" dirty="0">
                <a:solidFill>
                  <a:schemeClr val="tx2"/>
                </a:solidFill>
              </a:rPr>
              <a:t>“The survey answers you provide will be used for the sole purpose of helping [</a:t>
            </a:r>
            <a:r>
              <a:rPr lang="en-US" sz="1400" b="1" dirty="0">
                <a:solidFill>
                  <a:schemeClr val="tx2"/>
                </a:solidFill>
              </a:rPr>
              <a:t>service provider</a:t>
            </a:r>
            <a:r>
              <a:rPr lang="en-US" sz="1400" dirty="0">
                <a:solidFill>
                  <a:schemeClr val="tx2"/>
                </a:solidFill>
              </a:rPr>
              <a:t>] adapt the way </a:t>
            </a:r>
            <a:r>
              <a:rPr lang="en-US" sz="1400" b="1" dirty="0">
                <a:solidFill>
                  <a:schemeClr val="tx2"/>
                </a:solidFill>
              </a:rPr>
              <a:t>[I/we</a:t>
            </a:r>
            <a:r>
              <a:rPr lang="en-US" sz="1400" dirty="0">
                <a:solidFill>
                  <a:schemeClr val="tx2"/>
                </a:solidFill>
              </a:rPr>
              <a:t>] respond to and </a:t>
            </a:r>
            <a:r>
              <a:rPr lang="en-US" sz="1400" dirty="0" err="1">
                <a:solidFill>
                  <a:schemeClr val="tx2"/>
                </a:solidFill>
              </a:rPr>
              <a:t>honour</a:t>
            </a:r>
            <a:r>
              <a:rPr lang="en-US" sz="1400" dirty="0">
                <a:solidFill>
                  <a:schemeClr val="tx2"/>
                </a:solidFill>
              </a:rPr>
              <a:t> your [</a:t>
            </a:r>
            <a:r>
              <a:rPr lang="en-US" sz="1400" b="1" dirty="0">
                <a:solidFill>
                  <a:schemeClr val="tx2"/>
                </a:solidFill>
              </a:rPr>
              <a:t>clients/patients/service users</a:t>
            </a:r>
            <a:r>
              <a:rPr lang="en-US" sz="1400" dirty="0">
                <a:solidFill>
                  <a:schemeClr val="tx2"/>
                </a:solidFill>
              </a:rPr>
              <a:t>] unique needs. [</a:t>
            </a:r>
            <a:r>
              <a:rPr lang="en-US" sz="1400" b="1" dirty="0">
                <a:solidFill>
                  <a:schemeClr val="tx2"/>
                </a:solidFill>
              </a:rPr>
              <a:t>I/we</a:t>
            </a:r>
            <a:r>
              <a:rPr lang="en-US" sz="1400" dirty="0">
                <a:solidFill>
                  <a:schemeClr val="tx2"/>
                </a:solidFill>
              </a:rPr>
              <a:t>] [</a:t>
            </a:r>
            <a:r>
              <a:rPr lang="en-US" sz="1400" b="1" dirty="0">
                <a:solidFill>
                  <a:schemeClr val="tx2"/>
                </a:solidFill>
              </a:rPr>
              <a:t>am/are</a:t>
            </a:r>
            <a:r>
              <a:rPr lang="en-US" sz="1400" dirty="0">
                <a:solidFill>
                  <a:schemeClr val="tx2"/>
                </a:solidFill>
              </a:rPr>
              <a:t>] gathering this information for the specific purpose of improving the way [</a:t>
            </a:r>
            <a:r>
              <a:rPr lang="en-US" sz="1400" b="1" dirty="0">
                <a:solidFill>
                  <a:schemeClr val="tx2"/>
                </a:solidFill>
              </a:rPr>
              <a:t>I/we</a:t>
            </a:r>
            <a:r>
              <a:rPr lang="en-US" sz="1400" dirty="0">
                <a:solidFill>
                  <a:schemeClr val="tx2"/>
                </a:solidFill>
              </a:rPr>
              <a:t>] deliver [</a:t>
            </a:r>
            <a:r>
              <a:rPr lang="en-US" sz="1400" b="1" dirty="0">
                <a:solidFill>
                  <a:schemeClr val="tx2"/>
                </a:solidFill>
              </a:rPr>
              <a:t>health/social</a:t>
            </a:r>
            <a:r>
              <a:rPr lang="en-US" sz="1400" dirty="0">
                <a:solidFill>
                  <a:schemeClr val="tx2"/>
                </a:solidFill>
              </a:rPr>
              <a:t>] services to you. Your survey answers, including sensitive and private information, will only be viewed by [</a:t>
            </a:r>
            <a:r>
              <a:rPr lang="en-US" sz="1400" b="1" dirty="0">
                <a:solidFill>
                  <a:schemeClr val="tx2"/>
                </a:solidFill>
              </a:rPr>
              <a:t>service provider and/or service provider’s staff</a:t>
            </a:r>
            <a:r>
              <a:rPr lang="en-US" sz="1400" dirty="0">
                <a:solidFill>
                  <a:schemeClr val="tx2"/>
                </a:solidFill>
              </a:rPr>
              <a:t>]. [</a:t>
            </a:r>
            <a:r>
              <a:rPr lang="en-US" sz="1400" b="1" dirty="0">
                <a:solidFill>
                  <a:schemeClr val="tx2"/>
                </a:solidFill>
              </a:rPr>
              <a:t>I/We</a:t>
            </a:r>
            <a:r>
              <a:rPr lang="en-US" sz="1400" dirty="0">
                <a:solidFill>
                  <a:schemeClr val="tx2"/>
                </a:solidFill>
              </a:rPr>
              <a:t>] will not disclose your information to anyone else, except where compelled to by law. You can change your mind and withdraw your consent at any time by informing [</a:t>
            </a:r>
            <a:r>
              <a:rPr lang="en-US" sz="1400" b="1" dirty="0">
                <a:solidFill>
                  <a:schemeClr val="tx2"/>
                </a:solidFill>
              </a:rPr>
              <a:t>me/us</a:t>
            </a:r>
            <a:r>
              <a:rPr lang="en-US" sz="1400" dirty="0">
                <a:solidFill>
                  <a:schemeClr val="tx2"/>
                </a:solidFill>
              </a:rPr>
              <a:t>] in writing or verbally, without giving a reason. Do you consent to [</a:t>
            </a:r>
            <a:r>
              <a:rPr lang="en-US" sz="1400" b="1" dirty="0">
                <a:solidFill>
                  <a:schemeClr val="tx2"/>
                </a:solidFill>
              </a:rPr>
              <a:t>service provider</a:t>
            </a:r>
            <a:r>
              <a:rPr lang="en-US" sz="1400" dirty="0">
                <a:solidFill>
                  <a:schemeClr val="tx2"/>
                </a:solidFill>
              </a:rPr>
              <a:t>] receiving your survey answers? Click [</a:t>
            </a:r>
            <a:r>
              <a:rPr lang="en-US" sz="1400" b="1" dirty="0">
                <a:solidFill>
                  <a:schemeClr val="tx2"/>
                </a:solidFill>
              </a:rPr>
              <a:t>yes/no</a:t>
            </a:r>
            <a:r>
              <a:rPr lang="en-US" sz="1400" dirty="0">
                <a:solidFill>
                  <a:schemeClr val="tx2"/>
                </a:solidFill>
              </a:rPr>
              <a:t>].”</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68629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846387" y="3856951"/>
            <a:ext cx="8081384" cy="307777"/>
          </a:xfrm>
          <a:prstGeom prst="rect">
            <a:avLst/>
          </a:prstGeom>
          <a:noFill/>
        </p:spPr>
        <p:txBody>
          <a:bodyPr wrap="square">
            <a:spAutoFit/>
          </a:bodyPr>
          <a:lstStyle/>
          <a:p>
            <a:r>
              <a:rPr lang="en-CA" sz="1400" b="1" dirty="0">
                <a:solidFill>
                  <a:schemeClr val="tx2"/>
                </a:solidFill>
              </a:rPr>
              <a:t>Are you completing this survey on behalf of yourself or for a minor who sought these services?</a:t>
            </a:r>
          </a:p>
        </p:txBody>
      </p:sp>
      <p:sp>
        <p:nvSpPr>
          <p:cNvPr id="5" name="Rectangle 4">
            <a:extLst>
              <a:ext uri="{FF2B5EF4-FFF2-40B4-BE49-F238E27FC236}">
                <a16:creationId xmlns:a16="http://schemas.microsoft.com/office/drawing/2014/main" id="{CD48157B-75CA-3953-6163-EBD02E15597C}"/>
              </a:ext>
            </a:extLst>
          </p:cNvPr>
          <p:cNvSpPr/>
          <p:nvPr/>
        </p:nvSpPr>
        <p:spPr>
          <a:xfrm>
            <a:off x="1527344" y="3703136"/>
            <a:ext cx="8732018" cy="2637374"/>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521B5921-10FE-DB02-2A10-D6E512F1C312}"/>
              </a:ext>
            </a:extLst>
          </p:cNvPr>
          <p:cNvSpPr txBox="1"/>
          <p:nvPr/>
        </p:nvSpPr>
        <p:spPr>
          <a:xfrm>
            <a:off x="3785714" y="4236610"/>
            <a:ext cx="1097780" cy="276999"/>
          </a:xfrm>
          <a:prstGeom prst="rect">
            <a:avLst/>
          </a:prstGeom>
          <a:noFill/>
        </p:spPr>
        <p:txBody>
          <a:bodyPr wrap="square">
            <a:spAutoFit/>
          </a:bodyPr>
          <a:lstStyle/>
          <a:p>
            <a:r>
              <a:rPr lang="en-CA" sz="1200" dirty="0">
                <a:solidFill>
                  <a:schemeClr val="tx2"/>
                </a:solidFill>
              </a:rPr>
              <a:t>For myself</a:t>
            </a:r>
          </a:p>
        </p:txBody>
      </p:sp>
      <p:sp>
        <p:nvSpPr>
          <p:cNvPr id="9" name="TextBox 8">
            <a:extLst>
              <a:ext uri="{FF2B5EF4-FFF2-40B4-BE49-F238E27FC236}">
                <a16:creationId xmlns:a16="http://schemas.microsoft.com/office/drawing/2014/main" id="{440E33C4-38AD-FCD8-910A-CDF1A3D448CD}"/>
              </a:ext>
            </a:extLst>
          </p:cNvPr>
          <p:cNvSpPr txBox="1"/>
          <p:nvPr/>
        </p:nvSpPr>
        <p:spPr>
          <a:xfrm>
            <a:off x="5666442" y="4238288"/>
            <a:ext cx="2412438" cy="276999"/>
          </a:xfrm>
          <a:prstGeom prst="rect">
            <a:avLst/>
          </a:prstGeom>
          <a:noFill/>
        </p:spPr>
        <p:txBody>
          <a:bodyPr wrap="square">
            <a:spAutoFit/>
          </a:bodyPr>
          <a:lstStyle/>
          <a:p>
            <a:r>
              <a:rPr lang="en-US" sz="1200" dirty="0">
                <a:solidFill>
                  <a:schemeClr val="tx2"/>
                </a:solidFill>
              </a:rPr>
              <a:t>For my child or a dependent</a:t>
            </a:r>
            <a:endParaRPr lang="en-CA" sz="1200" dirty="0">
              <a:solidFill>
                <a:schemeClr val="tx2"/>
              </a:solidFill>
            </a:endParaRPr>
          </a:p>
        </p:txBody>
      </p:sp>
      <p:sp>
        <p:nvSpPr>
          <p:cNvPr id="10" name="Oval 9">
            <a:extLst>
              <a:ext uri="{FF2B5EF4-FFF2-40B4-BE49-F238E27FC236}">
                <a16:creationId xmlns:a16="http://schemas.microsoft.com/office/drawing/2014/main" id="{621A31DD-0293-D654-F0F9-0E1E2D4EB0F6}"/>
              </a:ext>
            </a:extLst>
          </p:cNvPr>
          <p:cNvSpPr/>
          <p:nvPr/>
        </p:nvSpPr>
        <p:spPr>
          <a:xfrm>
            <a:off x="4722726" y="4276802"/>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B48F1602-8E2A-8F74-4ABC-DBEBC73D2244}"/>
              </a:ext>
            </a:extLst>
          </p:cNvPr>
          <p:cNvSpPr/>
          <p:nvPr/>
        </p:nvSpPr>
        <p:spPr>
          <a:xfrm>
            <a:off x="7889633" y="427847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848065" y="4853409"/>
            <a:ext cx="8081384" cy="307777"/>
          </a:xfrm>
          <a:prstGeom prst="rect">
            <a:avLst/>
          </a:prstGeom>
          <a:noFill/>
        </p:spPr>
        <p:txBody>
          <a:bodyPr wrap="square">
            <a:spAutoFit/>
          </a:bodyPr>
          <a:lstStyle/>
          <a:p>
            <a:pPr algn="ctr"/>
            <a:r>
              <a:rPr lang="en-US" sz="1400" b="1" dirty="0">
                <a:solidFill>
                  <a:schemeClr val="tx2"/>
                </a:solidFill>
              </a:rPr>
              <a:t>How did you communicate during your appointment?</a:t>
            </a:r>
            <a:endParaRPr lang="en-CA" sz="1400" b="1" dirty="0">
              <a:solidFill>
                <a:schemeClr val="tx2"/>
              </a:solidFill>
            </a:endParaRPr>
          </a:p>
        </p:txBody>
      </p:sp>
      <p:sp>
        <p:nvSpPr>
          <p:cNvPr id="16" name="TextBox 15">
            <a:extLst>
              <a:ext uri="{FF2B5EF4-FFF2-40B4-BE49-F238E27FC236}">
                <a16:creationId xmlns:a16="http://schemas.microsoft.com/office/drawing/2014/main" id="{0C3B1C86-3577-4CEF-99B9-BC2FA2FAA8F3}"/>
              </a:ext>
            </a:extLst>
          </p:cNvPr>
          <p:cNvSpPr txBox="1"/>
          <p:nvPr/>
        </p:nvSpPr>
        <p:spPr>
          <a:xfrm>
            <a:off x="2702171" y="5233067"/>
            <a:ext cx="1097780" cy="276999"/>
          </a:xfrm>
          <a:prstGeom prst="rect">
            <a:avLst/>
          </a:prstGeom>
          <a:noFill/>
        </p:spPr>
        <p:txBody>
          <a:bodyPr wrap="square">
            <a:spAutoFit/>
          </a:bodyPr>
          <a:lstStyle/>
          <a:p>
            <a:r>
              <a:rPr lang="en-CA" sz="1200" dirty="0">
                <a:solidFill>
                  <a:schemeClr val="tx2"/>
                </a:solidFill>
              </a:rPr>
              <a:t>Telephone</a:t>
            </a:r>
          </a:p>
        </p:txBody>
      </p:sp>
      <p:sp>
        <p:nvSpPr>
          <p:cNvPr id="17" name="TextBox 16">
            <a:extLst>
              <a:ext uri="{FF2B5EF4-FFF2-40B4-BE49-F238E27FC236}">
                <a16:creationId xmlns:a16="http://schemas.microsoft.com/office/drawing/2014/main" id="{D8DA7CD1-69AF-F10A-281E-6ADE5E36B612}"/>
              </a:ext>
            </a:extLst>
          </p:cNvPr>
          <p:cNvSpPr txBox="1"/>
          <p:nvPr/>
        </p:nvSpPr>
        <p:spPr>
          <a:xfrm>
            <a:off x="5718358" y="5234745"/>
            <a:ext cx="2953367" cy="276999"/>
          </a:xfrm>
          <a:prstGeom prst="rect">
            <a:avLst/>
          </a:prstGeom>
          <a:noFill/>
        </p:spPr>
        <p:txBody>
          <a:bodyPr wrap="square">
            <a:spAutoFit/>
          </a:bodyPr>
          <a:lstStyle/>
          <a:p>
            <a:r>
              <a:rPr lang="en-US" sz="1200" dirty="0">
                <a:solidFill>
                  <a:schemeClr val="tx2"/>
                </a:solidFill>
              </a:rPr>
              <a:t>Virtual video call- over the internet</a:t>
            </a:r>
            <a:endParaRPr lang="en-CA" sz="1200" dirty="0">
              <a:solidFill>
                <a:schemeClr val="tx2"/>
              </a:solidFill>
            </a:endParaRPr>
          </a:p>
        </p:txBody>
      </p:sp>
      <p:sp>
        <p:nvSpPr>
          <p:cNvPr id="18" name="Oval 17">
            <a:extLst>
              <a:ext uri="{FF2B5EF4-FFF2-40B4-BE49-F238E27FC236}">
                <a16:creationId xmlns:a16="http://schemas.microsoft.com/office/drawing/2014/main" id="{B9B9B1BF-95D5-19B7-AD35-FE40397DE4D2}"/>
              </a:ext>
            </a:extLst>
          </p:cNvPr>
          <p:cNvSpPr/>
          <p:nvPr/>
        </p:nvSpPr>
        <p:spPr>
          <a:xfrm>
            <a:off x="3639183" y="5273259"/>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BC5B0703-017F-6D1A-019D-C5FF53FA93A5}"/>
              </a:ext>
            </a:extLst>
          </p:cNvPr>
          <p:cNvSpPr/>
          <p:nvPr/>
        </p:nvSpPr>
        <p:spPr>
          <a:xfrm>
            <a:off x="8454017" y="5274933"/>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FD01AE67-5B62-62C7-8FE9-1958B4819AF7}"/>
              </a:ext>
            </a:extLst>
          </p:cNvPr>
          <p:cNvSpPr txBox="1"/>
          <p:nvPr/>
        </p:nvSpPr>
        <p:spPr>
          <a:xfrm>
            <a:off x="4331676" y="5224693"/>
            <a:ext cx="1097780" cy="276999"/>
          </a:xfrm>
          <a:prstGeom prst="rect">
            <a:avLst/>
          </a:prstGeom>
          <a:noFill/>
        </p:spPr>
        <p:txBody>
          <a:bodyPr wrap="square">
            <a:spAutoFit/>
          </a:bodyPr>
          <a:lstStyle/>
          <a:p>
            <a:r>
              <a:rPr lang="en-CA" sz="1200" dirty="0">
                <a:solidFill>
                  <a:schemeClr val="tx2"/>
                </a:solidFill>
              </a:rPr>
              <a:t>In-Person</a:t>
            </a:r>
          </a:p>
        </p:txBody>
      </p:sp>
      <p:sp>
        <p:nvSpPr>
          <p:cNvPr id="21" name="Oval 20">
            <a:extLst>
              <a:ext uri="{FF2B5EF4-FFF2-40B4-BE49-F238E27FC236}">
                <a16:creationId xmlns:a16="http://schemas.microsoft.com/office/drawing/2014/main" id="{FF0054C1-59B8-0118-B46B-34723651FAC7}"/>
              </a:ext>
            </a:extLst>
          </p:cNvPr>
          <p:cNvSpPr/>
          <p:nvPr/>
        </p:nvSpPr>
        <p:spPr>
          <a:xfrm>
            <a:off x="5198352" y="526488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0B27772D-2BD2-F49A-99B4-1AEF22CA1A2C}"/>
              </a:ext>
            </a:extLst>
          </p:cNvPr>
          <p:cNvSpPr txBox="1"/>
          <p:nvPr/>
        </p:nvSpPr>
        <p:spPr>
          <a:xfrm>
            <a:off x="1849743" y="5900103"/>
            <a:ext cx="8081384" cy="307777"/>
          </a:xfrm>
          <a:prstGeom prst="rect">
            <a:avLst/>
          </a:prstGeom>
          <a:noFill/>
        </p:spPr>
        <p:txBody>
          <a:bodyPr wrap="square">
            <a:spAutoFit/>
          </a:bodyPr>
          <a:lstStyle/>
          <a:p>
            <a:r>
              <a:rPr lang="en-US" sz="1400" b="1" dirty="0">
                <a:solidFill>
                  <a:schemeClr val="tx2"/>
                </a:solidFill>
              </a:rPr>
              <a:t>Date of your visit or appointment: MM/DD/YY</a:t>
            </a:r>
            <a:endParaRPr lang="en-CA" sz="1400" b="1" dirty="0">
              <a:solidFill>
                <a:schemeClr val="tx2"/>
              </a:solidFill>
            </a:endParaRPr>
          </a:p>
        </p:txBody>
      </p:sp>
      <p:cxnSp>
        <p:nvCxnSpPr>
          <p:cNvPr id="24" name="Straight Connector 23">
            <a:extLst>
              <a:ext uri="{FF2B5EF4-FFF2-40B4-BE49-F238E27FC236}">
                <a16:creationId xmlns:a16="http://schemas.microsoft.com/office/drawing/2014/main" id="{7DD55176-8A37-CDA9-34E9-017CC1391AC3}"/>
              </a:ext>
            </a:extLst>
          </p:cNvPr>
          <p:cNvCxnSpPr/>
          <p:nvPr/>
        </p:nvCxnSpPr>
        <p:spPr>
          <a:xfrm>
            <a:off x="5958673" y="6089301"/>
            <a:ext cx="3034602"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380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822C2D-90B6-70F6-EB3F-71968B30576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6311458-359E-2D53-E169-90A7CF2BC32F}"/>
              </a:ext>
            </a:extLst>
          </p:cNvPr>
          <p:cNvSpPr/>
          <p:nvPr/>
        </p:nvSpPr>
        <p:spPr>
          <a:xfrm>
            <a:off x="3382614" y="4836617"/>
            <a:ext cx="1119506" cy="1197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66F4F793-740F-50BA-4E84-3C0666F72230}"/>
              </a:ext>
            </a:extLst>
          </p:cNvPr>
          <p:cNvSpPr txBox="1">
            <a:spLocks/>
          </p:cNvSpPr>
          <p:nvPr/>
        </p:nvSpPr>
        <p:spPr>
          <a:xfrm>
            <a:off x="472278" y="2266390"/>
            <a:ext cx="11615894" cy="2387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2"/>
                </a:solidFill>
                <a:latin typeface="+mj-lt"/>
                <a:ea typeface="Riverswell" panose="02000500000000000000" pitchFamily="2" charset="0"/>
                <a:cs typeface="+mj-cs"/>
              </a:defRPr>
            </a:lvl1pPr>
          </a:lstStyle>
          <a:p>
            <a:r>
              <a:rPr lang="en-CA" b="1" dirty="0">
                <a:solidFill>
                  <a:schemeClr val="bg1"/>
                </a:solidFill>
                <a:effectLst/>
                <a:ea typeface="Calibri" panose="020F0502020204030204" pitchFamily="34" charset="0"/>
                <a:cs typeface="Times New Roman" panose="02020603050405020304" pitchFamily="18" charset="0"/>
              </a:rPr>
              <a:t>Racism in Healthcare </a:t>
            </a:r>
            <a:r>
              <a:rPr lang="en-CA" b="0" dirty="0">
                <a:solidFill>
                  <a:schemeClr val="bg1"/>
                </a:solidFill>
                <a:effectLst/>
                <a:ea typeface="Calibri" panose="020F0502020204030204" pitchFamily="34" charset="0"/>
                <a:cs typeface="Times New Roman" panose="02020603050405020304" pitchFamily="18" charset="0"/>
              </a:rPr>
              <a:t>Toolkits</a:t>
            </a:r>
            <a:br>
              <a:rPr lang="en-CA" dirty="0">
                <a:solidFill>
                  <a:schemeClr val="bg1"/>
                </a:solidFill>
              </a:rPr>
            </a:br>
            <a:endParaRPr lang="en-CA" dirty="0">
              <a:solidFill>
                <a:schemeClr val="bg1"/>
              </a:solidFill>
            </a:endParaRPr>
          </a:p>
        </p:txBody>
      </p:sp>
      <p:pic>
        <p:nvPicPr>
          <p:cNvPr id="5" name="Picture 4" descr="Shape&#10;&#10;Description automatically generated">
            <a:extLst>
              <a:ext uri="{FF2B5EF4-FFF2-40B4-BE49-F238E27FC236}">
                <a16:creationId xmlns:a16="http://schemas.microsoft.com/office/drawing/2014/main" id="{29193EB9-1EFD-9E50-6ED0-EEF3685B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384" y="296545"/>
            <a:ext cx="919231" cy="919231"/>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90F5A6CB-686A-8D8D-FC52-A16431D2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352" y="4306440"/>
            <a:ext cx="4205295" cy="2353985"/>
          </a:xfrm>
          <a:prstGeom prst="rect">
            <a:avLst/>
          </a:prstGeom>
        </p:spPr>
      </p:pic>
      <p:pic>
        <p:nvPicPr>
          <p:cNvPr id="13" name="Picture 12" descr="Text&#10;&#10;Description automatically generated">
            <a:extLst>
              <a:ext uri="{FF2B5EF4-FFF2-40B4-BE49-F238E27FC236}">
                <a16:creationId xmlns:a16="http://schemas.microsoft.com/office/drawing/2014/main" id="{2415CCEE-C9F0-74F9-F94D-1132DCC31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720" y="1424309"/>
            <a:ext cx="2470558" cy="402184"/>
          </a:xfrm>
          <a:prstGeom prst="rect">
            <a:avLst/>
          </a:prstGeom>
        </p:spPr>
      </p:pic>
      <p:sp>
        <p:nvSpPr>
          <p:cNvPr id="16" name="Rectangle 15">
            <a:extLst>
              <a:ext uri="{FF2B5EF4-FFF2-40B4-BE49-F238E27FC236}">
                <a16:creationId xmlns:a16="http://schemas.microsoft.com/office/drawing/2014/main" id="{CD814502-9D80-6771-C906-420F66BC75F6}"/>
              </a:ext>
            </a:extLst>
          </p:cNvPr>
          <p:cNvSpPr/>
          <p:nvPr/>
        </p:nvSpPr>
        <p:spPr>
          <a:xfrm>
            <a:off x="2783393" y="3571688"/>
            <a:ext cx="70137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pair of glasses on a bed&#10;&#10;Description automatically generated with medium confidence">
            <a:extLst>
              <a:ext uri="{FF2B5EF4-FFF2-40B4-BE49-F238E27FC236}">
                <a16:creationId xmlns:a16="http://schemas.microsoft.com/office/drawing/2014/main" id="{6AE13B52-670E-F378-A0C6-EE84F2B73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7" name="Rectangle 6">
            <a:extLst>
              <a:ext uri="{FF2B5EF4-FFF2-40B4-BE49-F238E27FC236}">
                <a16:creationId xmlns:a16="http://schemas.microsoft.com/office/drawing/2014/main" id="{6A7097B8-8AC6-C20A-B186-C6418B0B5A6D}"/>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1485272C-BB6C-BB02-00CE-D32E2F918B12}"/>
              </a:ext>
            </a:extLst>
          </p:cNvPr>
          <p:cNvSpPr/>
          <p:nvPr/>
        </p:nvSpPr>
        <p:spPr>
          <a:xfrm>
            <a:off x="391894" y="0"/>
            <a:ext cx="11796759"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9409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427614"/>
            <a:ext cx="9527015" cy="8793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In thinking about your overall experience with your service provider and their office, answer the following questions based on your level of satisfaction: </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314508"/>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846387" y="2108540"/>
            <a:ext cx="8081384" cy="307777"/>
          </a:xfrm>
          <a:prstGeom prst="rect">
            <a:avLst/>
          </a:prstGeom>
          <a:noFill/>
        </p:spPr>
        <p:txBody>
          <a:bodyPr wrap="square">
            <a:spAutoFit/>
          </a:bodyPr>
          <a:lstStyle/>
          <a:p>
            <a:pPr marL="342900" indent="-342900">
              <a:buFont typeface="+mj-lt"/>
              <a:buAutoNum type="alphaUcPeriod"/>
            </a:pPr>
            <a:r>
              <a:rPr lang="en-US" sz="1400" b="1" dirty="0">
                <a:solidFill>
                  <a:schemeClr val="tx2"/>
                </a:solidFill>
              </a:rPr>
              <a:t>Did the staff use language that you were able to understand?</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1527344" y="1954725"/>
            <a:ext cx="8732018" cy="3105648"/>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848065" y="3707674"/>
            <a:ext cx="8081384" cy="307777"/>
          </a:xfrm>
          <a:prstGeom prst="rect">
            <a:avLst/>
          </a:prstGeom>
          <a:noFill/>
        </p:spPr>
        <p:txBody>
          <a:bodyPr wrap="square">
            <a:spAutoFit/>
          </a:bodyPr>
          <a:lstStyle/>
          <a:p>
            <a:pPr marL="342900" indent="-342900">
              <a:buFont typeface="+mj-lt"/>
              <a:buAutoNum type="alphaUcPeriod" startAt="2"/>
            </a:pPr>
            <a:r>
              <a:rPr lang="en-US" sz="1400" b="1" dirty="0">
                <a:solidFill>
                  <a:schemeClr val="tx2"/>
                </a:solidFill>
              </a:rPr>
              <a:t>Was anything said to you that made you feel uncomfortable?</a:t>
            </a:r>
            <a:endParaRPr lang="en-CA" sz="1400" b="1" dirty="0">
              <a:solidFill>
                <a:schemeClr val="tx2"/>
              </a:solidFill>
            </a:endParaRPr>
          </a:p>
        </p:txBody>
      </p:sp>
      <p:grpSp>
        <p:nvGrpSpPr>
          <p:cNvPr id="40" name="Group 39">
            <a:extLst>
              <a:ext uri="{FF2B5EF4-FFF2-40B4-BE49-F238E27FC236}">
                <a16:creationId xmlns:a16="http://schemas.microsoft.com/office/drawing/2014/main" id="{EF1A666D-2E39-6C18-BB24-7DF8900781D5}"/>
              </a:ext>
            </a:extLst>
          </p:cNvPr>
          <p:cNvGrpSpPr/>
          <p:nvPr/>
        </p:nvGrpSpPr>
        <p:grpSpPr>
          <a:xfrm>
            <a:off x="2265749" y="4245214"/>
            <a:ext cx="3618741" cy="287051"/>
            <a:chOff x="2265749" y="4245214"/>
            <a:chExt cx="3618741" cy="287051"/>
          </a:xfrm>
        </p:grpSpPr>
        <p:grpSp>
          <p:nvGrpSpPr>
            <p:cNvPr id="37" name="Group 36">
              <a:extLst>
                <a:ext uri="{FF2B5EF4-FFF2-40B4-BE49-F238E27FC236}">
                  <a16:creationId xmlns:a16="http://schemas.microsoft.com/office/drawing/2014/main" id="{6A8FB60F-0A25-E759-22B1-80D90AF92390}"/>
                </a:ext>
              </a:extLst>
            </p:cNvPr>
            <p:cNvGrpSpPr/>
            <p:nvPr/>
          </p:nvGrpSpPr>
          <p:grpSpPr>
            <a:xfrm>
              <a:off x="2265749" y="4253588"/>
              <a:ext cx="674272" cy="276999"/>
              <a:chOff x="2702171" y="4253588"/>
              <a:chExt cx="674272" cy="276999"/>
            </a:xfrm>
          </p:grpSpPr>
          <p:sp>
            <p:nvSpPr>
              <p:cNvPr id="16" name="TextBox 15">
                <a:extLst>
                  <a:ext uri="{FF2B5EF4-FFF2-40B4-BE49-F238E27FC236}">
                    <a16:creationId xmlns:a16="http://schemas.microsoft.com/office/drawing/2014/main" id="{0C3B1C86-3577-4CEF-99B9-BC2FA2FAA8F3}"/>
                  </a:ext>
                </a:extLst>
              </p:cNvPr>
              <p:cNvSpPr txBox="1"/>
              <p:nvPr/>
            </p:nvSpPr>
            <p:spPr>
              <a:xfrm>
                <a:off x="2702171" y="4253588"/>
                <a:ext cx="560574" cy="276999"/>
              </a:xfrm>
              <a:prstGeom prst="rect">
                <a:avLst/>
              </a:prstGeom>
              <a:noFill/>
            </p:spPr>
            <p:txBody>
              <a:bodyPr wrap="square">
                <a:spAutoFit/>
              </a:bodyPr>
              <a:lstStyle/>
              <a:p>
                <a:r>
                  <a:rPr lang="en-CA" sz="1200" dirty="0">
                    <a:solidFill>
                      <a:schemeClr val="tx2"/>
                    </a:solidFill>
                  </a:rPr>
                  <a:t>Yes</a:t>
                </a:r>
              </a:p>
            </p:txBody>
          </p:sp>
          <p:sp>
            <p:nvSpPr>
              <p:cNvPr id="18" name="Oval 17">
                <a:extLst>
                  <a:ext uri="{FF2B5EF4-FFF2-40B4-BE49-F238E27FC236}">
                    <a16:creationId xmlns:a16="http://schemas.microsoft.com/office/drawing/2014/main" id="{B9B9B1BF-95D5-19B7-AD35-FE40397DE4D2}"/>
                  </a:ext>
                </a:extLst>
              </p:cNvPr>
              <p:cNvSpPr/>
              <p:nvPr/>
            </p:nvSpPr>
            <p:spPr>
              <a:xfrm>
                <a:off x="3192370" y="429378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9" name="Group 38">
              <a:extLst>
                <a:ext uri="{FF2B5EF4-FFF2-40B4-BE49-F238E27FC236}">
                  <a16:creationId xmlns:a16="http://schemas.microsoft.com/office/drawing/2014/main" id="{DCC866FF-9BFC-3377-EAB8-237591935652}"/>
                </a:ext>
              </a:extLst>
            </p:cNvPr>
            <p:cNvGrpSpPr/>
            <p:nvPr/>
          </p:nvGrpSpPr>
          <p:grpSpPr>
            <a:xfrm>
              <a:off x="4959815" y="4255266"/>
              <a:ext cx="924675" cy="276999"/>
              <a:chOff x="5718358" y="4255266"/>
              <a:chExt cx="924675" cy="276999"/>
            </a:xfrm>
          </p:grpSpPr>
          <p:sp>
            <p:nvSpPr>
              <p:cNvPr id="17" name="TextBox 16">
                <a:extLst>
                  <a:ext uri="{FF2B5EF4-FFF2-40B4-BE49-F238E27FC236}">
                    <a16:creationId xmlns:a16="http://schemas.microsoft.com/office/drawing/2014/main" id="{D8DA7CD1-69AF-F10A-281E-6ADE5E36B612}"/>
                  </a:ext>
                </a:extLst>
              </p:cNvPr>
              <p:cNvSpPr txBox="1"/>
              <p:nvPr/>
            </p:nvSpPr>
            <p:spPr>
              <a:xfrm>
                <a:off x="5718358" y="4255266"/>
                <a:ext cx="734397" cy="276999"/>
              </a:xfrm>
              <a:prstGeom prst="rect">
                <a:avLst/>
              </a:prstGeom>
              <a:noFill/>
            </p:spPr>
            <p:txBody>
              <a:bodyPr wrap="square">
                <a:spAutoFit/>
              </a:bodyPr>
              <a:lstStyle/>
              <a:p>
                <a:r>
                  <a:rPr lang="en-US" sz="1200" dirty="0">
                    <a:solidFill>
                      <a:schemeClr val="tx2"/>
                    </a:solidFill>
                  </a:rPr>
                  <a:t>Unsure</a:t>
                </a:r>
                <a:endParaRPr lang="en-CA" sz="1200" dirty="0">
                  <a:solidFill>
                    <a:schemeClr val="tx2"/>
                  </a:solidFill>
                </a:endParaRPr>
              </a:p>
            </p:txBody>
          </p:sp>
          <p:sp>
            <p:nvSpPr>
              <p:cNvPr id="19" name="Oval 18">
                <a:extLst>
                  <a:ext uri="{FF2B5EF4-FFF2-40B4-BE49-F238E27FC236}">
                    <a16:creationId xmlns:a16="http://schemas.microsoft.com/office/drawing/2014/main" id="{BC5B0703-017F-6D1A-019D-C5FF53FA93A5}"/>
                  </a:ext>
                </a:extLst>
              </p:cNvPr>
              <p:cNvSpPr/>
              <p:nvPr/>
            </p:nvSpPr>
            <p:spPr>
              <a:xfrm>
                <a:off x="6458960" y="4295454"/>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38D3453A-542F-6643-5957-4744A699BB43}"/>
                </a:ext>
              </a:extLst>
            </p:cNvPr>
            <p:cNvGrpSpPr/>
            <p:nvPr/>
          </p:nvGrpSpPr>
          <p:grpSpPr>
            <a:xfrm>
              <a:off x="3604308" y="4245214"/>
              <a:ext cx="614327" cy="276999"/>
              <a:chOff x="4331676" y="4245214"/>
              <a:chExt cx="614327" cy="276999"/>
            </a:xfrm>
          </p:grpSpPr>
          <p:sp>
            <p:nvSpPr>
              <p:cNvPr id="20" name="TextBox 19">
                <a:extLst>
                  <a:ext uri="{FF2B5EF4-FFF2-40B4-BE49-F238E27FC236}">
                    <a16:creationId xmlns:a16="http://schemas.microsoft.com/office/drawing/2014/main" id="{FD01AE67-5B62-62C7-8FE9-1958B4819AF7}"/>
                  </a:ext>
                </a:extLst>
              </p:cNvPr>
              <p:cNvSpPr txBox="1"/>
              <p:nvPr/>
            </p:nvSpPr>
            <p:spPr>
              <a:xfrm>
                <a:off x="4331676" y="4245214"/>
                <a:ext cx="427360" cy="276999"/>
              </a:xfrm>
              <a:prstGeom prst="rect">
                <a:avLst/>
              </a:prstGeom>
              <a:noFill/>
            </p:spPr>
            <p:txBody>
              <a:bodyPr wrap="square">
                <a:spAutoFit/>
              </a:bodyPr>
              <a:lstStyle/>
              <a:p>
                <a:r>
                  <a:rPr lang="en-CA" sz="1200" dirty="0">
                    <a:solidFill>
                      <a:schemeClr val="tx2"/>
                    </a:solidFill>
                  </a:rPr>
                  <a:t>No</a:t>
                </a:r>
              </a:p>
            </p:txBody>
          </p:sp>
          <p:sp>
            <p:nvSpPr>
              <p:cNvPr id="21" name="Oval 20">
                <a:extLst>
                  <a:ext uri="{FF2B5EF4-FFF2-40B4-BE49-F238E27FC236}">
                    <a16:creationId xmlns:a16="http://schemas.microsoft.com/office/drawing/2014/main" id="{FF0054C1-59B8-0118-B46B-34723651FAC7}"/>
                  </a:ext>
                </a:extLst>
              </p:cNvPr>
              <p:cNvSpPr/>
              <p:nvPr/>
            </p:nvSpPr>
            <p:spPr>
              <a:xfrm>
                <a:off x="4761930" y="428540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re 1">
            <a:extLst>
              <a:ext uri="{FF2B5EF4-FFF2-40B4-BE49-F238E27FC236}">
                <a16:creationId xmlns:a16="http://schemas.microsoft.com/office/drawing/2014/main" id="{80684D1C-FD09-0E83-F56E-F3BD88425EF3}"/>
              </a:ext>
            </a:extLst>
          </p:cNvPr>
          <p:cNvSpPr txBox="1">
            <a:spLocks/>
          </p:cNvSpPr>
          <p:nvPr/>
        </p:nvSpPr>
        <p:spPr>
          <a:xfrm>
            <a:off x="563209" y="650356"/>
            <a:ext cx="1245497" cy="8793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1</a:t>
            </a:r>
            <a:endParaRPr lang="en-US" sz="12000" i="1" dirty="0">
              <a:solidFill>
                <a:schemeClr val="tx2">
                  <a:alpha val="32000"/>
                </a:schemeClr>
              </a:solidFill>
              <a:ea typeface="+mj-ea"/>
              <a:cs typeface="Arial" panose="020B0604020202020204" pitchFamily="34" charset="0"/>
            </a:endParaRPr>
          </a:p>
        </p:txBody>
      </p:sp>
      <p:grpSp>
        <p:nvGrpSpPr>
          <p:cNvPr id="36" name="Group 35">
            <a:extLst>
              <a:ext uri="{FF2B5EF4-FFF2-40B4-BE49-F238E27FC236}">
                <a16:creationId xmlns:a16="http://schemas.microsoft.com/office/drawing/2014/main" id="{1BB8988E-C40C-2B29-E49E-4225F828C0F4}"/>
              </a:ext>
            </a:extLst>
          </p:cNvPr>
          <p:cNvGrpSpPr/>
          <p:nvPr/>
        </p:nvGrpSpPr>
        <p:grpSpPr>
          <a:xfrm>
            <a:off x="2247859" y="2566486"/>
            <a:ext cx="6217039" cy="684713"/>
            <a:chOff x="2247859" y="2566486"/>
            <a:chExt cx="6217039" cy="684713"/>
          </a:xfrm>
        </p:grpSpPr>
        <p:grpSp>
          <p:nvGrpSpPr>
            <p:cNvPr id="31" name="Group 30">
              <a:extLst>
                <a:ext uri="{FF2B5EF4-FFF2-40B4-BE49-F238E27FC236}">
                  <a16:creationId xmlns:a16="http://schemas.microsoft.com/office/drawing/2014/main" id="{87C0AF79-ED2F-5613-1811-23B1B5ED4C45}"/>
                </a:ext>
              </a:extLst>
            </p:cNvPr>
            <p:cNvGrpSpPr/>
            <p:nvPr/>
          </p:nvGrpSpPr>
          <p:grpSpPr>
            <a:xfrm>
              <a:off x="2247859" y="2569955"/>
              <a:ext cx="1097780" cy="496582"/>
              <a:chOff x="2247859" y="2569955"/>
              <a:chExt cx="1097780" cy="496582"/>
            </a:xfrm>
          </p:grpSpPr>
          <p:sp>
            <p:nvSpPr>
              <p:cNvPr id="7" name="TextBox 6">
                <a:extLst>
                  <a:ext uri="{FF2B5EF4-FFF2-40B4-BE49-F238E27FC236}">
                    <a16:creationId xmlns:a16="http://schemas.microsoft.com/office/drawing/2014/main" id="{521B5921-10FE-DB02-2A10-D6E512F1C312}"/>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10" name="Oval 9">
                <a:extLst>
                  <a:ext uri="{FF2B5EF4-FFF2-40B4-BE49-F238E27FC236}">
                    <a16:creationId xmlns:a16="http://schemas.microsoft.com/office/drawing/2014/main" id="{621A31DD-0293-D654-F0F9-0E1E2D4EB0F6}"/>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Group 31">
              <a:extLst>
                <a:ext uri="{FF2B5EF4-FFF2-40B4-BE49-F238E27FC236}">
                  <a16:creationId xmlns:a16="http://schemas.microsoft.com/office/drawing/2014/main" id="{40D463E2-541E-7894-9AA3-910A6882EFA5}"/>
                </a:ext>
              </a:extLst>
            </p:cNvPr>
            <p:cNvGrpSpPr/>
            <p:nvPr/>
          </p:nvGrpSpPr>
          <p:grpSpPr>
            <a:xfrm>
              <a:off x="3532870" y="2566490"/>
              <a:ext cx="1097780" cy="681248"/>
              <a:chOff x="3532870" y="2566490"/>
              <a:chExt cx="1097780" cy="681248"/>
            </a:xfrm>
          </p:grpSpPr>
          <p:sp>
            <p:nvSpPr>
              <p:cNvPr id="6" name="TextBox 5">
                <a:extLst>
                  <a:ext uri="{FF2B5EF4-FFF2-40B4-BE49-F238E27FC236}">
                    <a16:creationId xmlns:a16="http://schemas.microsoft.com/office/drawing/2014/main" id="{466759F1-73F4-DC28-18A3-4325165A7E05}"/>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 name="Oval 7">
                <a:extLst>
                  <a:ext uri="{FF2B5EF4-FFF2-40B4-BE49-F238E27FC236}">
                    <a16:creationId xmlns:a16="http://schemas.microsoft.com/office/drawing/2014/main" id="{21E0EDF4-E136-0CFF-9AFE-87352199C041}"/>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52559B9D-7E57-C88C-4965-43FA075CEC16}"/>
                </a:ext>
              </a:extLst>
            </p:cNvPr>
            <p:cNvGrpSpPr/>
            <p:nvPr/>
          </p:nvGrpSpPr>
          <p:grpSpPr>
            <a:xfrm>
              <a:off x="4880224" y="2573416"/>
              <a:ext cx="1097780" cy="496582"/>
              <a:chOff x="4880224" y="2573416"/>
              <a:chExt cx="1097780" cy="496582"/>
            </a:xfrm>
          </p:grpSpPr>
          <p:sp>
            <p:nvSpPr>
              <p:cNvPr id="23" name="TextBox 22">
                <a:extLst>
                  <a:ext uri="{FF2B5EF4-FFF2-40B4-BE49-F238E27FC236}">
                    <a16:creationId xmlns:a16="http://schemas.microsoft.com/office/drawing/2014/main" id="{AB72CD3F-041C-48F8-CE35-6D93EB26BF45}"/>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25" name="Oval 24">
                <a:extLst>
                  <a:ext uri="{FF2B5EF4-FFF2-40B4-BE49-F238E27FC236}">
                    <a16:creationId xmlns:a16="http://schemas.microsoft.com/office/drawing/2014/main" id="{9B3A2A9D-372D-4624-C071-056CF15368B7}"/>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4" name="Group 33">
              <a:extLst>
                <a:ext uri="{FF2B5EF4-FFF2-40B4-BE49-F238E27FC236}">
                  <a16:creationId xmlns:a16="http://schemas.microsoft.com/office/drawing/2014/main" id="{92BD37E5-AF8F-1F36-3076-09A99252B97E}"/>
                </a:ext>
              </a:extLst>
            </p:cNvPr>
            <p:cNvGrpSpPr/>
            <p:nvPr/>
          </p:nvGrpSpPr>
          <p:grpSpPr>
            <a:xfrm>
              <a:off x="6102890" y="2569951"/>
              <a:ext cx="1097780" cy="681248"/>
              <a:chOff x="6102890" y="2569951"/>
              <a:chExt cx="1097780" cy="681248"/>
            </a:xfrm>
          </p:grpSpPr>
          <p:sp>
            <p:nvSpPr>
              <p:cNvPr id="26" name="TextBox 25">
                <a:extLst>
                  <a:ext uri="{FF2B5EF4-FFF2-40B4-BE49-F238E27FC236}">
                    <a16:creationId xmlns:a16="http://schemas.microsoft.com/office/drawing/2014/main" id="{784A0624-66DC-2401-CB6B-CCCA4D0EE541}"/>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28" name="Oval 27">
                <a:extLst>
                  <a:ext uri="{FF2B5EF4-FFF2-40B4-BE49-F238E27FC236}">
                    <a16:creationId xmlns:a16="http://schemas.microsoft.com/office/drawing/2014/main" id="{D6DF8DEA-3046-2144-CFA1-41D9C74AD01C}"/>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5" name="Group 34">
              <a:extLst>
                <a:ext uri="{FF2B5EF4-FFF2-40B4-BE49-F238E27FC236}">
                  <a16:creationId xmlns:a16="http://schemas.microsoft.com/office/drawing/2014/main" id="{588DA2AE-4EBA-548A-8CCE-DC6651814642}"/>
                </a:ext>
              </a:extLst>
            </p:cNvPr>
            <p:cNvGrpSpPr/>
            <p:nvPr/>
          </p:nvGrpSpPr>
          <p:grpSpPr>
            <a:xfrm>
              <a:off x="7367118" y="2566486"/>
              <a:ext cx="1097780" cy="681248"/>
              <a:chOff x="7367118" y="2566486"/>
              <a:chExt cx="1097780" cy="681248"/>
            </a:xfrm>
          </p:grpSpPr>
          <p:sp>
            <p:nvSpPr>
              <p:cNvPr id="29" name="TextBox 28">
                <a:extLst>
                  <a:ext uri="{FF2B5EF4-FFF2-40B4-BE49-F238E27FC236}">
                    <a16:creationId xmlns:a16="http://schemas.microsoft.com/office/drawing/2014/main" id="{152E6FEB-288F-1B82-BF4F-026FADD61D49}"/>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30" name="Oval 29">
                <a:extLst>
                  <a:ext uri="{FF2B5EF4-FFF2-40B4-BE49-F238E27FC236}">
                    <a16:creationId xmlns:a16="http://schemas.microsoft.com/office/drawing/2014/main" id="{D7A3C564-8D16-9847-6249-CCC4B252696C}"/>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pic>
        <p:nvPicPr>
          <p:cNvPr id="42" name="Graphic 41">
            <a:extLst>
              <a:ext uri="{FF2B5EF4-FFF2-40B4-BE49-F238E27FC236}">
                <a16:creationId xmlns:a16="http://schemas.microsoft.com/office/drawing/2014/main" id="{9A998C9E-9781-F749-52D4-4ABA3AA42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7158" y="2366898"/>
            <a:ext cx="3534924" cy="3702432"/>
          </a:xfrm>
          <a:prstGeom prst="rect">
            <a:avLst/>
          </a:prstGeom>
        </p:spPr>
      </p:pic>
      <p:grpSp>
        <p:nvGrpSpPr>
          <p:cNvPr id="49" name="Group 48">
            <a:extLst>
              <a:ext uri="{FF2B5EF4-FFF2-40B4-BE49-F238E27FC236}">
                <a16:creationId xmlns:a16="http://schemas.microsoft.com/office/drawing/2014/main" id="{E9C0F835-51B0-8CDC-CC07-3F2E9E9B9F1E}"/>
              </a:ext>
            </a:extLst>
          </p:cNvPr>
          <p:cNvGrpSpPr/>
          <p:nvPr/>
        </p:nvGrpSpPr>
        <p:grpSpPr>
          <a:xfrm>
            <a:off x="2663931" y="2532725"/>
            <a:ext cx="5323662" cy="281919"/>
            <a:chOff x="2663931" y="2532725"/>
            <a:chExt cx="5323662" cy="281919"/>
          </a:xfrm>
        </p:grpSpPr>
        <p:sp>
          <p:nvSpPr>
            <p:cNvPr id="44" name="TextBox 43">
              <a:extLst>
                <a:ext uri="{FF2B5EF4-FFF2-40B4-BE49-F238E27FC236}">
                  <a16:creationId xmlns:a16="http://schemas.microsoft.com/office/drawing/2014/main" id="{1FA90B1C-D9A1-14A0-560C-2007858F750D}"/>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45" name="TextBox 44">
              <a:extLst>
                <a:ext uri="{FF2B5EF4-FFF2-40B4-BE49-F238E27FC236}">
                  <a16:creationId xmlns:a16="http://schemas.microsoft.com/office/drawing/2014/main" id="{61CD14D7-A949-1E0B-5287-D8A31245574D}"/>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46" name="TextBox 45">
              <a:extLst>
                <a:ext uri="{FF2B5EF4-FFF2-40B4-BE49-F238E27FC236}">
                  <a16:creationId xmlns:a16="http://schemas.microsoft.com/office/drawing/2014/main" id="{922B778D-B254-3623-51DC-6C5539B25997}"/>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47" name="TextBox 46">
              <a:extLst>
                <a:ext uri="{FF2B5EF4-FFF2-40B4-BE49-F238E27FC236}">
                  <a16:creationId xmlns:a16="http://schemas.microsoft.com/office/drawing/2014/main" id="{95295727-26A4-28DF-6B2A-ED42292836FF}"/>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48" name="TextBox 47">
              <a:extLst>
                <a:ext uri="{FF2B5EF4-FFF2-40B4-BE49-F238E27FC236}">
                  <a16:creationId xmlns:a16="http://schemas.microsoft.com/office/drawing/2014/main" id="{2CE380E9-D6BA-7156-3A11-FE0706863460}"/>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1526956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Did a staff member, health care, or social care professional:</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917623"/>
            <a:ext cx="6976058" cy="523220"/>
          </a:xfrm>
          <a:prstGeom prst="rect">
            <a:avLst/>
          </a:prstGeom>
          <a:noFill/>
        </p:spPr>
        <p:txBody>
          <a:bodyPr wrap="square">
            <a:spAutoFit/>
          </a:bodyPr>
          <a:lstStyle/>
          <a:p>
            <a:pPr marL="342900" indent="-342900">
              <a:buFont typeface="+mj-lt"/>
              <a:buAutoNum type="alphaUcPeriod"/>
            </a:pPr>
            <a:r>
              <a:rPr lang="en-US" sz="1400" b="1" dirty="0">
                <a:solidFill>
                  <a:schemeClr val="tx2"/>
                </a:solidFill>
              </a:rPr>
              <a:t>Comment on your appearance in a way that made you feel uncomfortable? (This can mean your clothing, </a:t>
            </a:r>
            <a:r>
              <a:rPr lang="en-US" sz="1400" b="1" dirty="0" err="1">
                <a:solidFill>
                  <a:schemeClr val="tx2"/>
                </a:solidFill>
              </a:rPr>
              <a:t>jewellery</a:t>
            </a:r>
            <a:r>
              <a:rPr lang="en-US" sz="1400" b="1" dirty="0">
                <a:solidFill>
                  <a:schemeClr val="tx2"/>
                </a:solidFill>
              </a:rPr>
              <a:t>, makeup, </a:t>
            </a:r>
            <a:r>
              <a:rPr lang="en-US" sz="1400" b="1" dirty="0" err="1">
                <a:solidFill>
                  <a:schemeClr val="tx2"/>
                </a:solidFill>
              </a:rPr>
              <a:t>etc</a:t>
            </a:r>
            <a:r>
              <a:rPr lang="en-US" sz="1400" b="1" dirty="0">
                <a:solidFill>
                  <a:schemeClr val="tx2"/>
                </a:solidFill>
              </a:rPr>
              <a:t>).</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3044490"/>
            <a:ext cx="8081384" cy="307777"/>
          </a:xfrm>
          <a:prstGeom prst="rect">
            <a:avLst/>
          </a:prstGeom>
          <a:noFill/>
        </p:spPr>
        <p:txBody>
          <a:bodyPr wrap="square">
            <a:spAutoFit/>
          </a:bodyPr>
          <a:lstStyle/>
          <a:p>
            <a:pPr marL="342900" indent="-342900">
              <a:buFont typeface="+mj-lt"/>
              <a:buAutoNum type="alphaUcPeriod" startAt="2"/>
            </a:pPr>
            <a:r>
              <a:rPr lang="en-US" sz="1400" b="1" dirty="0">
                <a:solidFill>
                  <a:schemeClr val="tx2"/>
                </a:solidFill>
              </a:rPr>
              <a:t>Was anything said to you that made you feel uncomfortable?</a:t>
            </a:r>
            <a:endParaRPr lang="en-CA" sz="1400" b="1" dirty="0">
              <a:solidFill>
                <a:schemeClr val="tx2"/>
              </a:solidFill>
            </a:endParaRPr>
          </a:p>
        </p:txBody>
      </p:sp>
      <p:grpSp>
        <p:nvGrpSpPr>
          <p:cNvPr id="40" name="Group 39">
            <a:extLst>
              <a:ext uri="{FF2B5EF4-FFF2-40B4-BE49-F238E27FC236}">
                <a16:creationId xmlns:a16="http://schemas.microsoft.com/office/drawing/2014/main" id="{EF1A666D-2E39-6C18-BB24-7DF8900781D5}"/>
              </a:ext>
            </a:extLst>
          </p:cNvPr>
          <p:cNvGrpSpPr/>
          <p:nvPr/>
        </p:nvGrpSpPr>
        <p:grpSpPr>
          <a:xfrm>
            <a:off x="1461889" y="3501649"/>
            <a:ext cx="3618741" cy="287051"/>
            <a:chOff x="2265749" y="4245214"/>
            <a:chExt cx="3618741" cy="287051"/>
          </a:xfrm>
        </p:grpSpPr>
        <p:grpSp>
          <p:nvGrpSpPr>
            <p:cNvPr id="37" name="Group 36">
              <a:extLst>
                <a:ext uri="{FF2B5EF4-FFF2-40B4-BE49-F238E27FC236}">
                  <a16:creationId xmlns:a16="http://schemas.microsoft.com/office/drawing/2014/main" id="{6A8FB60F-0A25-E759-22B1-80D90AF92390}"/>
                </a:ext>
              </a:extLst>
            </p:cNvPr>
            <p:cNvGrpSpPr/>
            <p:nvPr/>
          </p:nvGrpSpPr>
          <p:grpSpPr>
            <a:xfrm>
              <a:off x="2265749" y="4253588"/>
              <a:ext cx="674272" cy="276999"/>
              <a:chOff x="2702171" y="4253588"/>
              <a:chExt cx="674272" cy="276999"/>
            </a:xfrm>
          </p:grpSpPr>
          <p:sp>
            <p:nvSpPr>
              <p:cNvPr id="16" name="TextBox 15">
                <a:extLst>
                  <a:ext uri="{FF2B5EF4-FFF2-40B4-BE49-F238E27FC236}">
                    <a16:creationId xmlns:a16="http://schemas.microsoft.com/office/drawing/2014/main" id="{0C3B1C86-3577-4CEF-99B9-BC2FA2FAA8F3}"/>
                  </a:ext>
                </a:extLst>
              </p:cNvPr>
              <p:cNvSpPr txBox="1"/>
              <p:nvPr/>
            </p:nvSpPr>
            <p:spPr>
              <a:xfrm>
                <a:off x="2702171" y="4253588"/>
                <a:ext cx="560574" cy="276999"/>
              </a:xfrm>
              <a:prstGeom prst="rect">
                <a:avLst/>
              </a:prstGeom>
              <a:noFill/>
            </p:spPr>
            <p:txBody>
              <a:bodyPr wrap="square">
                <a:spAutoFit/>
              </a:bodyPr>
              <a:lstStyle/>
              <a:p>
                <a:r>
                  <a:rPr lang="en-CA" sz="1200" dirty="0">
                    <a:solidFill>
                      <a:schemeClr val="tx2"/>
                    </a:solidFill>
                  </a:rPr>
                  <a:t>Yes</a:t>
                </a:r>
              </a:p>
            </p:txBody>
          </p:sp>
          <p:sp>
            <p:nvSpPr>
              <p:cNvPr id="18" name="Oval 17">
                <a:extLst>
                  <a:ext uri="{FF2B5EF4-FFF2-40B4-BE49-F238E27FC236}">
                    <a16:creationId xmlns:a16="http://schemas.microsoft.com/office/drawing/2014/main" id="{B9B9B1BF-95D5-19B7-AD35-FE40397DE4D2}"/>
                  </a:ext>
                </a:extLst>
              </p:cNvPr>
              <p:cNvSpPr/>
              <p:nvPr/>
            </p:nvSpPr>
            <p:spPr>
              <a:xfrm>
                <a:off x="3192370" y="429378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9" name="Group 38">
              <a:extLst>
                <a:ext uri="{FF2B5EF4-FFF2-40B4-BE49-F238E27FC236}">
                  <a16:creationId xmlns:a16="http://schemas.microsoft.com/office/drawing/2014/main" id="{DCC866FF-9BFC-3377-EAB8-237591935652}"/>
                </a:ext>
              </a:extLst>
            </p:cNvPr>
            <p:cNvGrpSpPr/>
            <p:nvPr/>
          </p:nvGrpSpPr>
          <p:grpSpPr>
            <a:xfrm>
              <a:off x="4959815" y="4255266"/>
              <a:ext cx="924675" cy="276999"/>
              <a:chOff x="5718358" y="4255266"/>
              <a:chExt cx="924675" cy="276999"/>
            </a:xfrm>
          </p:grpSpPr>
          <p:sp>
            <p:nvSpPr>
              <p:cNvPr id="17" name="TextBox 16">
                <a:extLst>
                  <a:ext uri="{FF2B5EF4-FFF2-40B4-BE49-F238E27FC236}">
                    <a16:creationId xmlns:a16="http://schemas.microsoft.com/office/drawing/2014/main" id="{D8DA7CD1-69AF-F10A-281E-6ADE5E36B612}"/>
                  </a:ext>
                </a:extLst>
              </p:cNvPr>
              <p:cNvSpPr txBox="1"/>
              <p:nvPr/>
            </p:nvSpPr>
            <p:spPr>
              <a:xfrm>
                <a:off x="5718358" y="4255266"/>
                <a:ext cx="734397" cy="276999"/>
              </a:xfrm>
              <a:prstGeom prst="rect">
                <a:avLst/>
              </a:prstGeom>
              <a:noFill/>
            </p:spPr>
            <p:txBody>
              <a:bodyPr wrap="square">
                <a:spAutoFit/>
              </a:bodyPr>
              <a:lstStyle/>
              <a:p>
                <a:r>
                  <a:rPr lang="en-US" sz="1200" dirty="0">
                    <a:solidFill>
                      <a:schemeClr val="tx2"/>
                    </a:solidFill>
                  </a:rPr>
                  <a:t>Unsure</a:t>
                </a:r>
                <a:endParaRPr lang="en-CA" sz="1200" dirty="0">
                  <a:solidFill>
                    <a:schemeClr val="tx2"/>
                  </a:solidFill>
                </a:endParaRPr>
              </a:p>
            </p:txBody>
          </p:sp>
          <p:sp>
            <p:nvSpPr>
              <p:cNvPr id="19" name="Oval 18">
                <a:extLst>
                  <a:ext uri="{FF2B5EF4-FFF2-40B4-BE49-F238E27FC236}">
                    <a16:creationId xmlns:a16="http://schemas.microsoft.com/office/drawing/2014/main" id="{BC5B0703-017F-6D1A-019D-C5FF53FA93A5}"/>
                  </a:ext>
                </a:extLst>
              </p:cNvPr>
              <p:cNvSpPr/>
              <p:nvPr/>
            </p:nvSpPr>
            <p:spPr>
              <a:xfrm>
                <a:off x="6458960" y="4295454"/>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38D3453A-542F-6643-5957-4744A699BB43}"/>
                </a:ext>
              </a:extLst>
            </p:cNvPr>
            <p:cNvGrpSpPr/>
            <p:nvPr/>
          </p:nvGrpSpPr>
          <p:grpSpPr>
            <a:xfrm>
              <a:off x="3604308" y="4245214"/>
              <a:ext cx="614327" cy="276999"/>
              <a:chOff x="4331676" y="4245214"/>
              <a:chExt cx="614327" cy="276999"/>
            </a:xfrm>
          </p:grpSpPr>
          <p:sp>
            <p:nvSpPr>
              <p:cNvPr id="20" name="TextBox 19">
                <a:extLst>
                  <a:ext uri="{FF2B5EF4-FFF2-40B4-BE49-F238E27FC236}">
                    <a16:creationId xmlns:a16="http://schemas.microsoft.com/office/drawing/2014/main" id="{FD01AE67-5B62-62C7-8FE9-1958B4819AF7}"/>
                  </a:ext>
                </a:extLst>
              </p:cNvPr>
              <p:cNvSpPr txBox="1"/>
              <p:nvPr/>
            </p:nvSpPr>
            <p:spPr>
              <a:xfrm>
                <a:off x="4331676" y="4245214"/>
                <a:ext cx="427360" cy="276999"/>
              </a:xfrm>
              <a:prstGeom prst="rect">
                <a:avLst/>
              </a:prstGeom>
              <a:noFill/>
            </p:spPr>
            <p:txBody>
              <a:bodyPr wrap="square">
                <a:spAutoFit/>
              </a:bodyPr>
              <a:lstStyle/>
              <a:p>
                <a:r>
                  <a:rPr lang="en-CA" sz="1200" dirty="0">
                    <a:solidFill>
                      <a:schemeClr val="tx2"/>
                    </a:solidFill>
                  </a:rPr>
                  <a:t>No</a:t>
                </a:r>
              </a:p>
            </p:txBody>
          </p:sp>
          <p:sp>
            <p:nvSpPr>
              <p:cNvPr id="21" name="Oval 20">
                <a:extLst>
                  <a:ext uri="{FF2B5EF4-FFF2-40B4-BE49-F238E27FC236}">
                    <a16:creationId xmlns:a16="http://schemas.microsoft.com/office/drawing/2014/main" id="{FF0054C1-59B8-0118-B46B-34723651FAC7}"/>
                  </a:ext>
                </a:extLst>
              </p:cNvPr>
              <p:cNvSpPr/>
              <p:nvPr/>
            </p:nvSpPr>
            <p:spPr>
              <a:xfrm>
                <a:off x="4761930" y="428540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2</a:t>
            </a:r>
            <a:endParaRPr lang="en-US" sz="12000" i="1" dirty="0">
              <a:solidFill>
                <a:schemeClr val="tx2">
                  <a:alpha val="32000"/>
                </a:schemeClr>
              </a:solidFill>
              <a:ea typeface="+mj-ea"/>
              <a:cs typeface="Arial" panose="020B0604020202020204" pitchFamily="34" charset="0"/>
            </a:endParaRPr>
          </a:p>
        </p:txBody>
      </p:sp>
      <p:grpSp>
        <p:nvGrpSpPr>
          <p:cNvPr id="9" name="Group 8">
            <a:extLst>
              <a:ext uri="{FF2B5EF4-FFF2-40B4-BE49-F238E27FC236}">
                <a16:creationId xmlns:a16="http://schemas.microsoft.com/office/drawing/2014/main" id="{9E104059-8630-536C-1F9A-1C581EBF722B}"/>
              </a:ext>
            </a:extLst>
          </p:cNvPr>
          <p:cNvGrpSpPr/>
          <p:nvPr/>
        </p:nvGrpSpPr>
        <p:grpSpPr>
          <a:xfrm>
            <a:off x="1463568" y="2558775"/>
            <a:ext cx="3618741" cy="287051"/>
            <a:chOff x="2265749" y="4245214"/>
            <a:chExt cx="3618741" cy="287051"/>
          </a:xfrm>
        </p:grpSpPr>
        <p:grpSp>
          <p:nvGrpSpPr>
            <p:cNvPr id="11" name="Group 10">
              <a:extLst>
                <a:ext uri="{FF2B5EF4-FFF2-40B4-BE49-F238E27FC236}">
                  <a16:creationId xmlns:a16="http://schemas.microsoft.com/office/drawing/2014/main" id="{E8980647-FC2C-389A-0720-B5886E0B4005}"/>
                </a:ext>
              </a:extLst>
            </p:cNvPr>
            <p:cNvGrpSpPr/>
            <p:nvPr/>
          </p:nvGrpSpPr>
          <p:grpSpPr>
            <a:xfrm>
              <a:off x="2265749" y="4253588"/>
              <a:ext cx="674272" cy="276999"/>
              <a:chOff x="2702171" y="4253588"/>
              <a:chExt cx="674272" cy="276999"/>
            </a:xfrm>
          </p:grpSpPr>
          <p:sp>
            <p:nvSpPr>
              <p:cNvPr id="45" name="TextBox 44">
                <a:extLst>
                  <a:ext uri="{FF2B5EF4-FFF2-40B4-BE49-F238E27FC236}">
                    <a16:creationId xmlns:a16="http://schemas.microsoft.com/office/drawing/2014/main" id="{1D3DFF07-24B2-E550-DF44-977A50B89949}"/>
                  </a:ext>
                </a:extLst>
              </p:cNvPr>
              <p:cNvSpPr txBox="1"/>
              <p:nvPr/>
            </p:nvSpPr>
            <p:spPr>
              <a:xfrm>
                <a:off x="2702171" y="4253588"/>
                <a:ext cx="560574" cy="276999"/>
              </a:xfrm>
              <a:prstGeom prst="rect">
                <a:avLst/>
              </a:prstGeom>
              <a:noFill/>
            </p:spPr>
            <p:txBody>
              <a:bodyPr wrap="square">
                <a:spAutoFit/>
              </a:bodyPr>
              <a:lstStyle/>
              <a:p>
                <a:r>
                  <a:rPr lang="en-CA" sz="1200" dirty="0">
                    <a:solidFill>
                      <a:schemeClr val="tx2"/>
                    </a:solidFill>
                  </a:rPr>
                  <a:t>Yes</a:t>
                </a:r>
              </a:p>
            </p:txBody>
          </p:sp>
          <p:sp>
            <p:nvSpPr>
              <p:cNvPr id="46" name="Oval 45">
                <a:extLst>
                  <a:ext uri="{FF2B5EF4-FFF2-40B4-BE49-F238E27FC236}">
                    <a16:creationId xmlns:a16="http://schemas.microsoft.com/office/drawing/2014/main" id="{25F02C8E-21E9-9350-446C-7BF2C9CCC0AF}"/>
                  </a:ext>
                </a:extLst>
              </p:cNvPr>
              <p:cNvSpPr/>
              <p:nvPr/>
            </p:nvSpPr>
            <p:spPr>
              <a:xfrm>
                <a:off x="3192370" y="429378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Group 11">
              <a:extLst>
                <a:ext uri="{FF2B5EF4-FFF2-40B4-BE49-F238E27FC236}">
                  <a16:creationId xmlns:a16="http://schemas.microsoft.com/office/drawing/2014/main" id="{8B444DA4-7CDF-C96B-0207-6A6477A6635D}"/>
                </a:ext>
              </a:extLst>
            </p:cNvPr>
            <p:cNvGrpSpPr/>
            <p:nvPr/>
          </p:nvGrpSpPr>
          <p:grpSpPr>
            <a:xfrm>
              <a:off x="4959815" y="4255266"/>
              <a:ext cx="924675" cy="276999"/>
              <a:chOff x="5718358" y="4255266"/>
              <a:chExt cx="924675" cy="276999"/>
            </a:xfrm>
          </p:grpSpPr>
          <p:sp>
            <p:nvSpPr>
              <p:cNvPr id="43" name="TextBox 42">
                <a:extLst>
                  <a:ext uri="{FF2B5EF4-FFF2-40B4-BE49-F238E27FC236}">
                    <a16:creationId xmlns:a16="http://schemas.microsoft.com/office/drawing/2014/main" id="{0A4B998A-2E67-77C4-1EA9-411E38C8AA51}"/>
                  </a:ext>
                </a:extLst>
              </p:cNvPr>
              <p:cNvSpPr txBox="1"/>
              <p:nvPr/>
            </p:nvSpPr>
            <p:spPr>
              <a:xfrm>
                <a:off x="5718358" y="4255266"/>
                <a:ext cx="734397" cy="276999"/>
              </a:xfrm>
              <a:prstGeom prst="rect">
                <a:avLst/>
              </a:prstGeom>
              <a:noFill/>
            </p:spPr>
            <p:txBody>
              <a:bodyPr wrap="square">
                <a:spAutoFit/>
              </a:bodyPr>
              <a:lstStyle/>
              <a:p>
                <a:r>
                  <a:rPr lang="en-US" sz="1200" dirty="0">
                    <a:solidFill>
                      <a:schemeClr val="tx2"/>
                    </a:solidFill>
                  </a:rPr>
                  <a:t>Unsure</a:t>
                </a:r>
                <a:endParaRPr lang="en-CA" sz="1200" dirty="0">
                  <a:solidFill>
                    <a:schemeClr val="tx2"/>
                  </a:solidFill>
                </a:endParaRPr>
              </a:p>
            </p:txBody>
          </p:sp>
          <p:sp>
            <p:nvSpPr>
              <p:cNvPr id="44" name="Oval 43">
                <a:extLst>
                  <a:ext uri="{FF2B5EF4-FFF2-40B4-BE49-F238E27FC236}">
                    <a16:creationId xmlns:a16="http://schemas.microsoft.com/office/drawing/2014/main" id="{3A92C6C2-8798-5E50-D401-B9C3AB1285A6}"/>
                  </a:ext>
                </a:extLst>
              </p:cNvPr>
              <p:cNvSpPr/>
              <p:nvPr/>
            </p:nvSpPr>
            <p:spPr>
              <a:xfrm>
                <a:off x="6458960" y="4295454"/>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 name="Group 21">
              <a:extLst>
                <a:ext uri="{FF2B5EF4-FFF2-40B4-BE49-F238E27FC236}">
                  <a16:creationId xmlns:a16="http://schemas.microsoft.com/office/drawing/2014/main" id="{AFA45F76-2BA2-5533-1499-E95502C63502}"/>
                </a:ext>
              </a:extLst>
            </p:cNvPr>
            <p:cNvGrpSpPr/>
            <p:nvPr/>
          </p:nvGrpSpPr>
          <p:grpSpPr>
            <a:xfrm>
              <a:off x="3604308" y="4245214"/>
              <a:ext cx="614327" cy="276999"/>
              <a:chOff x="4331676" y="4245214"/>
              <a:chExt cx="614327" cy="276999"/>
            </a:xfrm>
          </p:grpSpPr>
          <p:sp>
            <p:nvSpPr>
              <p:cNvPr id="24" name="TextBox 23">
                <a:extLst>
                  <a:ext uri="{FF2B5EF4-FFF2-40B4-BE49-F238E27FC236}">
                    <a16:creationId xmlns:a16="http://schemas.microsoft.com/office/drawing/2014/main" id="{1EC25784-63CD-7C19-AFC3-BF5EE01FCC0A}"/>
                  </a:ext>
                </a:extLst>
              </p:cNvPr>
              <p:cNvSpPr txBox="1"/>
              <p:nvPr/>
            </p:nvSpPr>
            <p:spPr>
              <a:xfrm>
                <a:off x="4331676" y="4245214"/>
                <a:ext cx="427360" cy="276999"/>
              </a:xfrm>
              <a:prstGeom prst="rect">
                <a:avLst/>
              </a:prstGeom>
              <a:noFill/>
            </p:spPr>
            <p:txBody>
              <a:bodyPr wrap="square">
                <a:spAutoFit/>
              </a:bodyPr>
              <a:lstStyle/>
              <a:p>
                <a:r>
                  <a:rPr lang="en-CA" sz="1200" dirty="0">
                    <a:solidFill>
                      <a:schemeClr val="tx2"/>
                    </a:solidFill>
                  </a:rPr>
                  <a:t>No</a:t>
                </a:r>
              </a:p>
            </p:txBody>
          </p:sp>
          <p:sp>
            <p:nvSpPr>
              <p:cNvPr id="41" name="Oval 40">
                <a:extLst>
                  <a:ext uri="{FF2B5EF4-FFF2-40B4-BE49-F238E27FC236}">
                    <a16:creationId xmlns:a16="http://schemas.microsoft.com/office/drawing/2014/main" id="{2B9939F0-4675-038B-B830-700451510B14}"/>
                  </a:ext>
                </a:extLst>
              </p:cNvPr>
              <p:cNvSpPr/>
              <p:nvPr/>
            </p:nvSpPr>
            <p:spPr>
              <a:xfrm>
                <a:off x="4761930" y="428540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47" name="TextBox 46">
            <a:extLst>
              <a:ext uri="{FF2B5EF4-FFF2-40B4-BE49-F238E27FC236}">
                <a16:creationId xmlns:a16="http://schemas.microsoft.com/office/drawing/2014/main" id="{9D3D2945-C96A-9AEA-7B1E-3482BA6C8EDE}"/>
              </a:ext>
            </a:extLst>
          </p:cNvPr>
          <p:cNvSpPr txBox="1"/>
          <p:nvPr/>
        </p:nvSpPr>
        <p:spPr>
          <a:xfrm>
            <a:off x="1045882" y="4030904"/>
            <a:ext cx="8081384" cy="307777"/>
          </a:xfrm>
          <a:prstGeom prst="rect">
            <a:avLst/>
          </a:prstGeom>
          <a:noFill/>
        </p:spPr>
        <p:txBody>
          <a:bodyPr wrap="square">
            <a:spAutoFit/>
          </a:bodyPr>
          <a:lstStyle/>
          <a:p>
            <a:pPr marL="342900" indent="-342900">
              <a:buFont typeface="+mj-lt"/>
              <a:buAutoNum type="alphaUcPeriod" startAt="3"/>
            </a:pPr>
            <a:r>
              <a:rPr lang="en-US" sz="1400" b="1" dirty="0">
                <a:solidFill>
                  <a:schemeClr val="tx2"/>
                </a:solidFill>
              </a:rPr>
              <a:t>Made an inappropriate comment on your body.</a:t>
            </a:r>
            <a:endParaRPr lang="en-CA" sz="1400" b="1" dirty="0">
              <a:solidFill>
                <a:schemeClr val="tx2"/>
              </a:solidFill>
            </a:endParaRPr>
          </a:p>
        </p:txBody>
      </p:sp>
      <p:grpSp>
        <p:nvGrpSpPr>
          <p:cNvPr id="48" name="Group 47">
            <a:extLst>
              <a:ext uri="{FF2B5EF4-FFF2-40B4-BE49-F238E27FC236}">
                <a16:creationId xmlns:a16="http://schemas.microsoft.com/office/drawing/2014/main" id="{9331245F-19DE-BBA5-A880-99EC53CCDE20}"/>
              </a:ext>
            </a:extLst>
          </p:cNvPr>
          <p:cNvGrpSpPr/>
          <p:nvPr/>
        </p:nvGrpSpPr>
        <p:grpSpPr>
          <a:xfrm>
            <a:off x="1463566" y="4538297"/>
            <a:ext cx="3618741" cy="287051"/>
            <a:chOff x="2265749" y="4245214"/>
            <a:chExt cx="3618741" cy="287051"/>
          </a:xfrm>
        </p:grpSpPr>
        <p:grpSp>
          <p:nvGrpSpPr>
            <p:cNvPr id="49" name="Group 48">
              <a:extLst>
                <a:ext uri="{FF2B5EF4-FFF2-40B4-BE49-F238E27FC236}">
                  <a16:creationId xmlns:a16="http://schemas.microsoft.com/office/drawing/2014/main" id="{43162070-A292-95D7-154F-E7E57BB387DC}"/>
                </a:ext>
              </a:extLst>
            </p:cNvPr>
            <p:cNvGrpSpPr/>
            <p:nvPr/>
          </p:nvGrpSpPr>
          <p:grpSpPr>
            <a:xfrm>
              <a:off x="2265749" y="4253588"/>
              <a:ext cx="674272" cy="276999"/>
              <a:chOff x="2702171" y="4253588"/>
              <a:chExt cx="674272" cy="276999"/>
            </a:xfrm>
          </p:grpSpPr>
          <p:sp>
            <p:nvSpPr>
              <p:cNvPr id="56" name="TextBox 55">
                <a:extLst>
                  <a:ext uri="{FF2B5EF4-FFF2-40B4-BE49-F238E27FC236}">
                    <a16:creationId xmlns:a16="http://schemas.microsoft.com/office/drawing/2014/main" id="{FEA08D8F-5EEC-6A23-E7FF-38472CEB24DB}"/>
                  </a:ext>
                </a:extLst>
              </p:cNvPr>
              <p:cNvSpPr txBox="1"/>
              <p:nvPr/>
            </p:nvSpPr>
            <p:spPr>
              <a:xfrm>
                <a:off x="2702171" y="4253588"/>
                <a:ext cx="560574" cy="276999"/>
              </a:xfrm>
              <a:prstGeom prst="rect">
                <a:avLst/>
              </a:prstGeom>
              <a:noFill/>
            </p:spPr>
            <p:txBody>
              <a:bodyPr wrap="square">
                <a:spAutoFit/>
              </a:bodyPr>
              <a:lstStyle/>
              <a:p>
                <a:r>
                  <a:rPr lang="en-CA" sz="1200" dirty="0">
                    <a:solidFill>
                      <a:schemeClr val="tx2"/>
                    </a:solidFill>
                  </a:rPr>
                  <a:t>Yes</a:t>
                </a:r>
              </a:p>
            </p:txBody>
          </p:sp>
          <p:sp>
            <p:nvSpPr>
              <p:cNvPr id="57" name="Oval 56">
                <a:extLst>
                  <a:ext uri="{FF2B5EF4-FFF2-40B4-BE49-F238E27FC236}">
                    <a16:creationId xmlns:a16="http://schemas.microsoft.com/office/drawing/2014/main" id="{925F77E1-AF20-5F10-DDBA-06838F8D64B9}"/>
                  </a:ext>
                </a:extLst>
              </p:cNvPr>
              <p:cNvSpPr/>
              <p:nvPr/>
            </p:nvSpPr>
            <p:spPr>
              <a:xfrm>
                <a:off x="3192370" y="429378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0" name="Group 49">
              <a:extLst>
                <a:ext uri="{FF2B5EF4-FFF2-40B4-BE49-F238E27FC236}">
                  <a16:creationId xmlns:a16="http://schemas.microsoft.com/office/drawing/2014/main" id="{CE0A061B-4799-F1CC-1D1B-A4ED1C902E16}"/>
                </a:ext>
              </a:extLst>
            </p:cNvPr>
            <p:cNvGrpSpPr/>
            <p:nvPr/>
          </p:nvGrpSpPr>
          <p:grpSpPr>
            <a:xfrm>
              <a:off x="4959815" y="4255266"/>
              <a:ext cx="924675" cy="276999"/>
              <a:chOff x="5718358" y="4255266"/>
              <a:chExt cx="924675" cy="276999"/>
            </a:xfrm>
          </p:grpSpPr>
          <p:sp>
            <p:nvSpPr>
              <p:cNvPr id="54" name="TextBox 53">
                <a:extLst>
                  <a:ext uri="{FF2B5EF4-FFF2-40B4-BE49-F238E27FC236}">
                    <a16:creationId xmlns:a16="http://schemas.microsoft.com/office/drawing/2014/main" id="{86EE51FD-B7AA-44B2-E515-A00AF090051B}"/>
                  </a:ext>
                </a:extLst>
              </p:cNvPr>
              <p:cNvSpPr txBox="1"/>
              <p:nvPr/>
            </p:nvSpPr>
            <p:spPr>
              <a:xfrm>
                <a:off x="5718358" y="4255266"/>
                <a:ext cx="734397" cy="276999"/>
              </a:xfrm>
              <a:prstGeom prst="rect">
                <a:avLst/>
              </a:prstGeom>
              <a:noFill/>
            </p:spPr>
            <p:txBody>
              <a:bodyPr wrap="square">
                <a:spAutoFit/>
              </a:bodyPr>
              <a:lstStyle/>
              <a:p>
                <a:r>
                  <a:rPr lang="en-US" sz="1200" dirty="0">
                    <a:solidFill>
                      <a:schemeClr val="tx2"/>
                    </a:solidFill>
                  </a:rPr>
                  <a:t>Unsure</a:t>
                </a:r>
                <a:endParaRPr lang="en-CA" sz="1200" dirty="0">
                  <a:solidFill>
                    <a:schemeClr val="tx2"/>
                  </a:solidFill>
                </a:endParaRPr>
              </a:p>
            </p:txBody>
          </p:sp>
          <p:sp>
            <p:nvSpPr>
              <p:cNvPr id="55" name="Oval 54">
                <a:extLst>
                  <a:ext uri="{FF2B5EF4-FFF2-40B4-BE49-F238E27FC236}">
                    <a16:creationId xmlns:a16="http://schemas.microsoft.com/office/drawing/2014/main" id="{B5BD3D86-B875-B95F-393F-F3212E353F50}"/>
                  </a:ext>
                </a:extLst>
              </p:cNvPr>
              <p:cNvSpPr/>
              <p:nvPr/>
            </p:nvSpPr>
            <p:spPr>
              <a:xfrm>
                <a:off x="6458960" y="4295454"/>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1" name="Group 50">
              <a:extLst>
                <a:ext uri="{FF2B5EF4-FFF2-40B4-BE49-F238E27FC236}">
                  <a16:creationId xmlns:a16="http://schemas.microsoft.com/office/drawing/2014/main" id="{EC5D4AC7-53CC-1FC6-A1C0-0BE51A29A1D6}"/>
                </a:ext>
              </a:extLst>
            </p:cNvPr>
            <p:cNvGrpSpPr/>
            <p:nvPr/>
          </p:nvGrpSpPr>
          <p:grpSpPr>
            <a:xfrm>
              <a:off x="3604308" y="4245214"/>
              <a:ext cx="614327" cy="276999"/>
              <a:chOff x="4331676" y="4245214"/>
              <a:chExt cx="614327" cy="276999"/>
            </a:xfrm>
          </p:grpSpPr>
          <p:sp>
            <p:nvSpPr>
              <p:cNvPr id="52" name="TextBox 51">
                <a:extLst>
                  <a:ext uri="{FF2B5EF4-FFF2-40B4-BE49-F238E27FC236}">
                    <a16:creationId xmlns:a16="http://schemas.microsoft.com/office/drawing/2014/main" id="{CE5E4AFB-20B1-F7DB-F43E-7CB5F1591F69}"/>
                  </a:ext>
                </a:extLst>
              </p:cNvPr>
              <p:cNvSpPr txBox="1"/>
              <p:nvPr/>
            </p:nvSpPr>
            <p:spPr>
              <a:xfrm>
                <a:off x="4331676" y="4245214"/>
                <a:ext cx="427360" cy="276999"/>
              </a:xfrm>
              <a:prstGeom prst="rect">
                <a:avLst/>
              </a:prstGeom>
              <a:noFill/>
            </p:spPr>
            <p:txBody>
              <a:bodyPr wrap="square">
                <a:spAutoFit/>
              </a:bodyPr>
              <a:lstStyle/>
              <a:p>
                <a:r>
                  <a:rPr lang="en-CA" sz="1200" dirty="0">
                    <a:solidFill>
                      <a:schemeClr val="tx2"/>
                    </a:solidFill>
                  </a:rPr>
                  <a:t>No</a:t>
                </a:r>
              </a:p>
            </p:txBody>
          </p:sp>
          <p:sp>
            <p:nvSpPr>
              <p:cNvPr id="53" name="Oval 52">
                <a:extLst>
                  <a:ext uri="{FF2B5EF4-FFF2-40B4-BE49-F238E27FC236}">
                    <a16:creationId xmlns:a16="http://schemas.microsoft.com/office/drawing/2014/main" id="{C287D4ED-0EB1-2C15-872E-3E99A142F6DC}"/>
                  </a:ext>
                </a:extLst>
              </p:cNvPr>
              <p:cNvSpPr/>
              <p:nvPr/>
            </p:nvSpPr>
            <p:spPr>
              <a:xfrm>
                <a:off x="4761930" y="428540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58" name="TextBox 57">
            <a:extLst>
              <a:ext uri="{FF2B5EF4-FFF2-40B4-BE49-F238E27FC236}">
                <a16:creationId xmlns:a16="http://schemas.microsoft.com/office/drawing/2014/main" id="{9F49299A-7A2A-FB13-1BD8-2E513BB62C28}"/>
              </a:ext>
            </a:extLst>
          </p:cNvPr>
          <p:cNvSpPr txBox="1"/>
          <p:nvPr/>
        </p:nvSpPr>
        <p:spPr>
          <a:xfrm>
            <a:off x="1047558" y="5057501"/>
            <a:ext cx="8081384" cy="307777"/>
          </a:xfrm>
          <a:prstGeom prst="rect">
            <a:avLst/>
          </a:prstGeom>
          <a:noFill/>
        </p:spPr>
        <p:txBody>
          <a:bodyPr wrap="square">
            <a:spAutoFit/>
          </a:bodyPr>
          <a:lstStyle/>
          <a:p>
            <a:pPr marL="342900" indent="-342900">
              <a:buFont typeface="+mj-lt"/>
              <a:buAutoNum type="alphaUcPeriod" startAt="4"/>
            </a:pPr>
            <a:r>
              <a:rPr lang="en-US" sz="1400" b="1" dirty="0">
                <a:solidFill>
                  <a:schemeClr val="tx2"/>
                </a:solidFill>
              </a:rPr>
              <a:t>Made an inappropriate comment on the way that you spoke or your </a:t>
            </a:r>
            <a:r>
              <a:rPr lang="en-US" sz="1400" b="1" dirty="0" err="1">
                <a:solidFill>
                  <a:schemeClr val="tx2"/>
                </a:solidFill>
              </a:rPr>
              <a:t>behaviour</a:t>
            </a:r>
            <a:r>
              <a:rPr lang="en-US" sz="1400" b="1" dirty="0">
                <a:solidFill>
                  <a:schemeClr val="tx2"/>
                </a:solidFill>
              </a:rPr>
              <a:t>.</a:t>
            </a:r>
            <a:endParaRPr lang="en-CA" sz="1300" b="1" dirty="0">
              <a:solidFill>
                <a:schemeClr val="tx2"/>
              </a:solidFill>
            </a:endParaRPr>
          </a:p>
        </p:txBody>
      </p:sp>
      <p:grpSp>
        <p:nvGrpSpPr>
          <p:cNvPr id="59" name="Group 58">
            <a:extLst>
              <a:ext uri="{FF2B5EF4-FFF2-40B4-BE49-F238E27FC236}">
                <a16:creationId xmlns:a16="http://schemas.microsoft.com/office/drawing/2014/main" id="{07D538EF-FE4A-E5D2-958D-6692B0B25EEA}"/>
              </a:ext>
            </a:extLst>
          </p:cNvPr>
          <p:cNvGrpSpPr/>
          <p:nvPr/>
        </p:nvGrpSpPr>
        <p:grpSpPr>
          <a:xfrm>
            <a:off x="1455195" y="5544807"/>
            <a:ext cx="3618741" cy="287051"/>
            <a:chOff x="2265749" y="4245214"/>
            <a:chExt cx="3618741" cy="287051"/>
          </a:xfrm>
        </p:grpSpPr>
        <p:grpSp>
          <p:nvGrpSpPr>
            <p:cNvPr id="60" name="Group 59">
              <a:extLst>
                <a:ext uri="{FF2B5EF4-FFF2-40B4-BE49-F238E27FC236}">
                  <a16:creationId xmlns:a16="http://schemas.microsoft.com/office/drawing/2014/main" id="{37FE15CF-FE24-AB3E-2043-9DC15899F41B}"/>
                </a:ext>
              </a:extLst>
            </p:cNvPr>
            <p:cNvGrpSpPr/>
            <p:nvPr/>
          </p:nvGrpSpPr>
          <p:grpSpPr>
            <a:xfrm>
              <a:off x="2265749" y="4253588"/>
              <a:ext cx="674272" cy="276999"/>
              <a:chOff x="2702171" y="4253588"/>
              <a:chExt cx="674272" cy="276999"/>
            </a:xfrm>
          </p:grpSpPr>
          <p:sp>
            <p:nvSpPr>
              <p:cNvPr id="67" name="TextBox 66">
                <a:extLst>
                  <a:ext uri="{FF2B5EF4-FFF2-40B4-BE49-F238E27FC236}">
                    <a16:creationId xmlns:a16="http://schemas.microsoft.com/office/drawing/2014/main" id="{841FEF71-1215-0348-AE99-CE7AA7625A2B}"/>
                  </a:ext>
                </a:extLst>
              </p:cNvPr>
              <p:cNvSpPr txBox="1"/>
              <p:nvPr/>
            </p:nvSpPr>
            <p:spPr>
              <a:xfrm>
                <a:off x="2702171" y="4253588"/>
                <a:ext cx="560574" cy="276999"/>
              </a:xfrm>
              <a:prstGeom prst="rect">
                <a:avLst/>
              </a:prstGeom>
              <a:noFill/>
            </p:spPr>
            <p:txBody>
              <a:bodyPr wrap="square">
                <a:spAutoFit/>
              </a:bodyPr>
              <a:lstStyle/>
              <a:p>
                <a:r>
                  <a:rPr lang="en-CA" sz="1200" dirty="0">
                    <a:solidFill>
                      <a:schemeClr val="tx2"/>
                    </a:solidFill>
                  </a:rPr>
                  <a:t>Yes</a:t>
                </a:r>
              </a:p>
            </p:txBody>
          </p:sp>
          <p:sp>
            <p:nvSpPr>
              <p:cNvPr id="68" name="Oval 67">
                <a:extLst>
                  <a:ext uri="{FF2B5EF4-FFF2-40B4-BE49-F238E27FC236}">
                    <a16:creationId xmlns:a16="http://schemas.microsoft.com/office/drawing/2014/main" id="{A4759982-1FC5-6BCA-A188-2CF07015E5C2}"/>
                  </a:ext>
                </a:extLst>
              </p:cNvPr>
              <p:cNvSpPr/>
              <p:nvPr/>
            </p:nvSpPr>
            <p:spPr>
              <a:xfrm>
                <a:off x="3192370" y="429378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1" name="Group 60">
              <a:extLst>
                <a:ext uri="{FF2B5EF4-FFF2-40B4-BE49-F238E27FC236}">
                  <a16:creationId xmlns:a16="http://schemas.microsoft.com/office/drawing/2014/main" id="{5BD9217B-93D3-3183-6E09-7CA11FB6ECB3}"/>
                </a:ext>
              </a:extLst>
            </p:cNvPr>
            <p:cNvGrpSpPr/>
            <p:nvPr/>
          </p:nvGrpSpPr>
          <p:grpSpPr>
            <a:xfrm>
              <a:off x="4959815" y="4255266"/>
              <a:ext cx="924675" cy="276999"/>
              <a:chOff x="5718358" y="4255266"/>
              <a:chExt cx="924675" cy="276999"/>
            </a:xfrm>
          </p:grpSpPr>
          <p:sp>
            <p:nvSpPr>
              <p:cNvPr id="65" name="TextBox 64">
                <a:extLst>
                  <a:ext uri="{FF2B5EF4-FFF2-40B4-BE49-F238E27FC236}">
                    <a16:creationId xmlns:a16="http://schemas.microsoft.com/office/drawing/2014/main" id="{7AF2F129-BCB7-9B89-218A-D1631738F204}"/>
                  </a:ext>
                </a:extLst>
              </p:cNvPr>
              <p:cNvSpPr txBox="1"/>
              <p:nvPr/>
            </p:nvSpPr>
            <p:spPr>
              <a:xfrm>
                <a:off x="5718358" y="4255266"/>
                <a:ext cx="734397" cy="276999"/>
              </a:xfrm>
              <a:prstGeom prst="rect">
                <a:avLst/>
              </a:prstGeom>
              <a:noFill/>
            </p:spPr>
            <p:txBody>
              <a:bodyPr wrap="square">
                <a:spAutoFit/>
              </a:bodyPr>
              <a:lstStyle/>
              <a:p>
                <a:r>
                  <a:rPr lang="en-US" sz="1200" dirty="0">
                    <a:solidFill>
                      <a:schemeClr val="tx2"/>
                    </a:solidFill>
                  </a:rPr>
                  <a:t>Unsure</a:t>
                </a:r>
                <a:endParaRPr lang="en-CA" sz="1200" dirty="0">
                  <a:solidFill>
                    <a:schemeClr val="tx2"/>
                  </a:solidFill>
                </a:endParaRPr>
              </a:p>
            </p:txBody>
          </p:sp>
          <p:sp>
            <p:nvSpPr>
              <p:cNvPr id="66" name="Oval 65">
                <a:extLst>
                  <a:ext uri="{FF2B5EF4-FFF2-40B4-BE49-F238E27FC236}">
                    <a16:creationId xmlns:a16="http://schemas.microsoft.com/office/drawing/2014/main" id="{11AF3725-2399-757D-0196-7D424255B222}"/>
                  </a:ext>
                </a:extLst>
              </p:cNvPr>
              <p:cNvSpPr/>
              <p:nvPr/>
            </p:nvSpPr>
            <p:spPr>
              <a:xfrm>
                <a:off x="6458960" y="4295454"/>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2" name="Group 61">
              <a:extLst>
                <a:ext uri="{FF2B5EF4-FFF2-40B4-BE49-F238E27FC236}">
                  <a16:creationId xmlns:a16="http://schemas.microsoft.com/office/drawing/2014/main" id="{E8D0E1C0-12EB-B96B-42D1-860C96840559}"/>
                </a:ext>
              </a:extLst>
            </p:cNvPr>
            <p:cNvGrpSpPr/>
            <p:nvPr/>
          </p:nvGrpSpPr>
          <p:grpSpPr>
            <a:xfrm>
              <a:off x="3604308" y="4245214"/>
              <a:ext cx="614327" cy="276999"/>
              <a:chOff x="4331676" y="4245214"/>
              <a:chExt cx="614327" cy="276999"/>
            </a:xfrm>
          </p:grpSpPr>
          <p:sp>
            <p:nvSpPr>
              <p:cNvPr id="63" name="TextBox 62">
                <a:extLst>
                  <a:ext uri="{FF2B5EF4-FFF2-40B4-BE49-F238E27FC236}">
                    <a16:creationId xmlns:a16="http://schemas.microsoft.com/office/drawing/2014/main" id="{33FA37A9-D3CA-138C-AF13-56242568E623}"/>
                  </a:ext>
                </a:extLst>
              </p:cNvPr>
              <p:cNvSpPr txBox="1"/>
              <p:nvPr/>
            </p:nvSpPr>
            <p:spPr>
              <a:xfrm>
                <a:off x="4331676" y="4245214"/>
                <a:ext cx="427360" cy="276999"/>
              </a:xfrm>
              <a:prstGeom prst="rect">
                <a:avLst/>
              </a:prstGeom>
              <a:noFill/>
            </p:spPr>
            <p:txBody>
              <a:bodyPr wrap="square">
                <a:spAutoFit/>
              </a:bodyPr>
              <a:lstStyle/>
              <a:p>
                <a:r>
                  <a:rPr lang="en-CA" sz="1200" dirty="0">
                    <a:solidFill>
                      <a:schemeClr val="tx2"/>
                    </a:solidFill>
                  </a:rPr>
                  <a:t>No</a:t>
                </a:r>
              </a:p>
            </p:txBody>
          </p:sp>
          <p:sp>
            <p:nvSpPr>
              <p:cNvPr id="64" name="Oval 63">
                <a:extLst>
                  <a:ext uri="{FF2B5EF4-FFF2-40B4-BE49-F238E27FC236}">
                    <a16:creationId xmlns:a16="http://schemas.microsoft.com/office/drawing/2014/main" id="{96871BE6-DECA-1827-C167-CE16C94557BB}"/>
                  </a:ext>
                </a:extLst>
              </p:cNvPr>
              <p:cNvSpPr/>
              <p:nvPr/>
            </p:nvSpPr>
            <p:spPr>
              <a:xfrm>
                <a:off x="4761930" y="428540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extLst>
      <p:ext uri="{BB962C8B-B14F-4D97-AF65-F5344CB8AC3E}">
        <p14:creationId xmlns:p14="http://schemas.microsoft.com/office/powerpoint/2010/main" val="1622038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Did a staff member, health care, or social care professional:</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917623"/>
            <a:ext cx="6976058" cy="307777"/>
          </a:xfrm>
          <a:prstGeom prst="rect">
            <a:avLst/>
          </a:prstGeom>
          <a:noFill/>
        </p:spPr>
        <p:txBody>
          <a:bodyPr wrap="square">
            <a:spAutoFit/>
          </a:bodyPr>
          <a:lstStyle/>
          <a:p>
            <a:pPr marL="342900" indent="-342900">
              <a:buFont typeface="+mj-lt"/>
              <a:buAutoNum type="alphaUcPeriod" startAt="5"/>
            </a:pPr>
            <a:r>
              <a:rPr lang="en-US" sz="1400" b="1" dirty="0">
                <a:solidFill>
                  <a:schemeClr val="tx2"/>
                </a:solidFill>
              </a:rPr>
              <a:t>Asked an inappropriate question that was not related to why you</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2</a:t>
            </a:r>
            <a:endParaRPr lang="en-US" sz="12000" i="1" dirty="0">
              <a:solidFill>
                <a:schemeClr val="tx2">
                  <a:alpha val="32000"/>
                </a:schemeClr>
              </a:solidFill>
              <a:ea typeface="+mj-ea"/>
              <a:cs typeface="Arial" panose="020B0604020202020204" pitchFamily="34" charset="0"/>
            </a:endParaRPr>
          </a:p>
        </p:txBody>
      </p:sp>
      <p:grpSp>
        <p:nvGrpSpPr>
          <p:cNvPr id="9" name="Group 8">
            <a:extLst>
              <a:ext uri="{FF2B5EF4-FFF2-40B4-BE49-F238E27FC236}">
                <a16:creationId xmlns:a16="http://schemas.microsoft.com/office/drawing/2014/main" id="{9E104059-8630-536C-1F9A-1C581EBF722B}"/>
              </a:ext>
            </a:extLst>
          </p:cNvPr>
          <p:cNvGrpSpPr/>
          <p:nvPr/>
        </p:nvGrpSpPr>
        <p:grpSpPr>
          <a:xfrm>
            <a:off x="1463568" y="2428148"/>
            <a:ext cx="3618741" cy="287051"/>
            <a:chOff x="2265749" y="4245214"/>
            <a:chExt cx="3618741" cy="287051"/>
          </a:xfrm>
        </p:grpSpPr>
        <p:grpSp>
          <p:nvGrpSpPr>
            <p:cNvPr id="11" name="Group 10">
              <a:extLst>
                <a:ext uri="{FF2B5EF4-FFF2-40B4-BE49-F238E27FC236}">
                  <a16:creationId xmlns:a16="http://schemas.microsoft.com/office/drawing/2014/main" id="{E8980647-FC2C-389A-0720-B5886E0B4005}"/>
                </a:ext>
              </a:extLst>
            </p:cNvPr>
            <p:cNvGrpSpPr/>
            <p:nvPr/>
          </p:nvGrpSpPr>
          <p:grpSpPr>
            <a:xfrm>
              <a:off x="2265749" y="4253588"/>
              <a:ext cx="674272" cy="276999"/>
              <a:chOff x="2702171" y="4253588"/>
              <a:chExt cx="674272" cy="276999"/>
            </a:xfrm>
          </p:grpSpPr>
          <p:sp>
            <p:nvSpPr>
              <p:cNvPr id="45" name="TextBox 44">
                <a:extLst>
                  <a:ext uri="{FF2B5EF4-FFF2-40B4-BE49-F238E27FC236}">
                    <a16:creationId xmlns:a16="http://schemas.microsoft.com/office/drawing/2014/main" id="{1D3DFF07-24B2-E550-DF44-977A50B89949}"/>
                  </a:ext>
                </a:extLst>
              </p:cNvPr>
              <p:cNvSpPr txBox="1"/>
              <p:nvPr/>
            </p:nvSpPr>
            <p:spPr>
              <a:xfrm>
                <a:off x="2702171" y="4253588"/>
                <a:ext cx="560574" cy="276999"/>
              </a:xfrm>
              <a:prstGeom prst="rect">
                <a:avLst/>
              </a:prstGeom>
              <a:noFill/>
            </p:spPr>
            <p:txBody>
              <a:bodyPr wrap="square">
                <a:spAutoFit/>
              </a:bodyPr>
              <a:lstStyle/>
              <a:p>
                <a:r>
                  <a:rPr lang="en-CA" sz="1200" dirty="0">
                    <a:solidFill>
                      <a:schemeClr val="tx2"/>
                    </a:solidFill>
                  </a:rPr>
                  <a:t>Yes</a:t>
                </a:r>
              </a:p>
            </p:txBody>
          </p:sp>
          <p:sp>
            <p:nvSpPr>
              <p:cNvPr id="46" name="Oval 45">
                <a:extLst>
                  <a:ext uri="{FF2B5EF4-FFF2-40B4-BE49-F238E27FC236}">
                    <a16:creationId xmlns:a16="http://schemas.microsoft.com/office/drawing/2014/main" id="{25F02C8E-21E9-9350-446C-7BF2C9CCC0AF}"/>
                  </a:ext>
                </a:extLst>
              </p:cNvPr>
              <p:cNvSpPr/>
              <p:nvPr/>
            </p:nvSpPr>
            <p:spPr>
              <a:xfrm>
                <a:off x="3192370" y="429378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Group 11">
              <a:extLst>
                <a:ext uri="{FF2B5EF4-FFF2-40B4-BE49-F238E27FC236}">
                  <a16:creationId xmlns:a16="http://schemas.microsoft.com/office/drawing/2014/main" id="{8B444DA4-7CDF-C96B-0207-6A6477A6635D}"/>
                </a:ext>
              </a:extLst>
            </p:cNvPr>
            <p:cNvGrpSpPr/>
            <p:nvPr/>
          </p:nvGrpSpPr>
          <p:grpSpPr>
            <a:xfrm>
              <a:off x="4959815" y="4255266"/>
              <a:ext cx="924675" cy="276999"/>
              <a:chOff x="5718358" y="4255266"/>
              <a:chExt cx="924675" cy="276999"/>
            </a:xfrm>
          </p:grpSpPr>
          <p:sp>
            <p:nvSpPr>
              <p:cNvPr id="43" name="TextBox 42">
                <a:extLst>
                  <a:ext uri="{FF2B5EF4-FFF2-40B4-BE49-F238E27FC236}">
                    <a16:creationId xmlns:a16="http://schemas.microsoft.com/office/drawing/2014/main" id="{0A4B998A-2E67-77C4-1EA9-411E38C8AA51}"/>
                  </a:ext>
                </a:extLst>
              </p:cNvPr>
              <p:cNvSpPr txBox="1"/>
              <p:nvPr/>
            </p:nvSpPr>
            <p:spPr>
              <a:xfrm>
                <a:off x="5718358" y="4255266"/>
                <a:ext cx="734397" cy="276999"/>
              </a:xfrm>
              <a:prstGeom prst="rect">
                <a:avLst/>
              </a:prstGeom>
              <a:noFill/>
            </p:spPr>
            <p:txBody>
              <a:bodyPr wrap="square">
                <a:spAutoFit/>
              </a:bodyPr>
              <a:lstStyle/>
              <a:p>
                <a:r>
                  <a:rPr lang="en-US" sz="1200" dirty="0">
                    <a:solidFill>
                      <a:schemeClr val="tx2"/>
                    </a:solidFill>
                  </a:rPr>
                  <a:t>Unsure</a:t>
                </a:r>
                <a:endParaRPr lang="en-CA" sz="1200" dirty="0">
                  <a:solidFill>
                    <a:schemeClr val="tx2"/>
                  </a:solidFill>
                </a:endParaRPr>
              </a:p>
            </p:txBody>
          </p:sp>
          <p:sp>
            <p:nvSpPr>
              <p:cNvPr id="44" name="Oval 43">
                <a:extLst>
                  <a:ext uri="{FF2B5EF4-FFF2-40B4-BE49-F238E27FC236}">
                    <a16:creationId xmlns:a16="http://schemas.microsoft.com/office/drawing/2014/main" id="{3A92C6C2-8798-5E50-D401-B9C3AB1285A6}"/>
                  </a:ext>
                </a:extLst>
              </p:cNvPr>
              <p:cNvSpPr/>
              <p:nvPr/>
            </p:nvSpPr>
            <p:spPr>
              <a:xfrm>
                <a:off x="6458960" y="4295454"/>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 name="Group 21">
              <a:extLst>
                <a:ext uri="{FF2B5EF4-FFF2-40B4-BE49-F238E27FC236}">
                  <a16:creationId xmlns:a16="http://schemas.microsoft.com/office/drawing/2014/main" id="{AFA45F76-2BA2-5533-1499-E95502C63502}"/>
                </a:ext>
              </a:extLst>
            </p:cNvPr>
            <p:cNvGrpSpPr/>
            <p:nvPr/>
          </p:nvGrpSpPr>
          <p:grpSpPr>
            <a:xfrm>
              <a:off x="3604308" y="4245214"/>
              <a:ext cx="614327" cy="276999"/>
              <a:chOff x="4331676" y="4245214"/>
              <a:chExt cx="614327" cy="276999"/>
            </a:xfrm>
          </p:grpSpPr>
          <p:sp>
            <p:nvSpPr>
              <p:cNvPr id="24" name="TextBox 23">
                <a:extLst>
                  <a:ext uri="{FF2B5EF4-FFF2-40B4-BE49-F238E27FC236}">
                    <a16:creationId xmlns:a16="http://schemas.microsoft.com/office/drawing/2014/main" id="{1EC25784-63CD-7C19-AFC3-BF5EE01FCC0A}"/>
                  </a:ext>
                </a:extLst>
              </p:cNvPr>
              <p:cNvSpPr txBox="1"/>
              <p:nvPr/>
            </p:nvSpPr>
            <p:spPr>
              <a:xfrm>
                <a:off x="4331676" y="4245214"/>
                <a:ext cx="427360" cy="276999"/>
              </a:xfrm>
              <a:prstGeom prst="rect">
                <a:avLst/>
              </a:prstGeom>
              <a:noFill/>
            </p:spPr>
            <p:txBody>
              <a:bodyPr wrap="square">
                <a:spAutoFit/>
              </a:bodyPr>
              <a:lstStyle/>
              <a:p>
                <a:r>
                  <a:rPr lang="en-CA" sz="1200" dirty="0">
                    <a:solidFill>
                      <a:schemeClr val="tx2"/>
                    </a:solidFill>
                  </a:rPr>
                  <a:t>No</a:t>
                </a:r>
              </a:p>
            </p:txBody>
          </p:sp>
          <p:sp>
            <p:nvSpPr>
              <p:cNvPr id="41" name="Oval 40">
                <a:extLst>
                  <a:ext uri="{FF2B5EF4-FFF2-40B4-BE49-F238E27FC236}">
                    <a16:creationId xmlns:a16="http://schemas.microsoft.com/office/drawing/2014/main" id="{2B9939F0-4675-038B-B830-700451510B14}"/>
                  </a:ext>
                </a:extLst>
              </p:cNvPr>
              <p:cNvSpPr/>
              <p:nvPr/>
            </p:nvSpPr>
            <p:spPr>
              <a:xfrm>
                <a:off x="4761930" y="428540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58" name="TextBox 57">
            <a:extLst>
              <a:ext uri="{FF2B5EF4-FFF2-40B4-BE49-F238E27FC236}">
                <a16:creationId xmlns:a16="http://schemas.microsoft.com/office/drawing/2014/main" id="{9F49299A-7A2A-FB13-1BD8-2E513BB62C28}"/>
              </a:ext>
            </a:extLst>
          </p:cNvPr>
          <p:cNvSpPr txBox="1"/>
          <p:nvPr/>
        </p:nvSpPr>
        <p:spPr>
          <a:xfrm>
            <a:off x="1047558" y="3660785"/>
            <a:ext cx="8081384" cy="307777"/>
          </a:xfrm>
          <a:prstGeom prst="rect">
            <a:avLst/>
          </a:prstGeom>
          <a:noFill/>
        </p:spPr>
        <p:txBody>
          <a:bodyPr wrap="square">
            <a:spAutoFit/>
          </a:bodyPr>
          <a:lstStyle/>
          <a:p>
            <a:r>
              <a:rPr lang="en-US" sz="1400" b="1" dirty="0">
                <a:solidFill>
                  <a:schemeClr val="tx2"/>
                </a:solidFill>
              </a:rPr>
              <a:t>If you answered “Yes” to any or wish to comment on another experience, please elaborate:</a:t>
            </a:r>
            <a:endParaRPr lang="en-CA" sz="1300" b="1" dirty="0">
              <a:solidFill>
                <a:schemeClr val="tx2"/>
              </a:solidFill>
            </a:endParaRPr>
          </a:p>
        </p:txBody>
      </p:sp>
      <p:grpSp>
        <p:nvGrpSpPr>
          <p:cNvPr id="31" name="Group 30">
            <a:extLst>
              <a:ext uri="{FF2B5EF4-FFF2-40B4-BE49-F238E27FC236}">
                <a16:creationId xmlns:a16="http://schemas.microsoft.com/office/drawing/2014/main" id="{39CFCEBF-C2F7-1534-D2E3-610EA2FD6A46}"/>
              </a:ext>
            </a:extLst>
          </p:cNvPr>
          <p:cNvGrpSpPr/>
          <p:nvPr/>
        </p:nvGrpSpPr>
        <p:grpSpPr>
          <a:xfrm>
            <a:off x="1042527" y="4300694"/>
            <a:ext cx="9990565" cy="1457010"/>
            <a:chOff x="1042527" y="4300694"/>
            <a:chExt cx="9990565" cy="1457010"/>
          </a:xfrm>
        </p:grpSpPr>
        <p:cxnSp>
          <p:nvCxnSpPr>
            <p:cNvPr id="7" name="Straight Connector 6">
              <a:extLst>
                <a:ext uri="{FF2B5EF4-FFF2-40B4-BE49-F238E27FC236}">
                  <a16:creationId xmlns:a16="http://schemas.microsoft.com/office/drawing/2014/main" id="{9BE156F2-BBD4-92AE-BF9E-C9A2D7C01C68}"/>
                </a:ext>
              </a:extLst>
            </p:cNvPr>
            <p:cNvCxnSpPr/>
            <p:nvPr/>
          </p:nvCxnSpPr>
          <p:spPr>
            <a:xfrm>
              <a:off x="1042527" y="430069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5021DDB5-A747-E593-E8AC-3C9E450C7944}"/>
                </a:ext>
              </a:extLst>
            </p:cNvPr>
            <p:cNvCxnSpPr/>
            <p:nvPr/>
          </p:nvCxnSpPr>
          <p:spPr>
            <a:xfrm>
              <a:off x="1042527" y="4662433"/>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143A0D98-C651-432C-6815-A758A27A5F17}"/>
                </a:ext>
              </a:extLst>
            </p:cNvPr>
            <p:cNvCxnSpPr/>
            <p:nvPr/>
          </p:nvCxnSpPr>
          <p:spPr>
            <a:xfrm>
              <a:off x="1042527" y="5034222"/>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5253D33A-72AB-2669-485A-0154F847733B}"/>
                </a:ext>
              </a:extLst>
            </p:cNvPr>
            <p:cNvCxnSpPr/>
            <p:nvPr/>
          </p:nvCxnSpPr>
          <p:spPr>
            <a:xfrm>
              <a:off x="1042527" y="5416059"/>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A5F32B29-DFE1-134F-984E-E010759B0CFF}"/>
                </a:ext>
              </a:extLst>
            </p:cNvPr>
            <p:cNvCxnSpPr/>
            <p:nvPr/>
          </p:nvCxnSpPr>
          <p:spPr>
            <a:xfrm>
              <a:off x="1042527" y="575770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68233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Did you feel safe in this space as an Indigenous Person?</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2791823"/>
            <a:ext cx="6976058" cy="523220"/>
          </a:xfrm>
          <a:prstGeom prst="rect">
            <a:avLst/>
          </a:prstGeom>
          <a:noFill/>
        </p:spPr>
        <p:txBody>
          <a:bodyPr wrap="square">
            <a:spAutoFit/>
          </a:bodyPr>
          <a:lstStyle/>
          <a:p>
            <a:pPr marL="342900" indent="-342900">
              <a:buFont typeface="+mj-lt"/>
              <a:buAutoNum type="alphaUcPeriod"/>
            </a:pPr>
            <a:r>
              <a:rPr lang="en-US" sz="1400" b="1" dirty="0">
                <a:solidFill>
                  <a:schemeClr val="tx2"/>
                </a:solidFill>
              </a:rPr>
              <a:t>Did you feel uncomfortable in the environment because there was no one else who looked visibly Indigenous or like you?</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4541690"/>
            <a:ext cx="8081384" cy="307777"/>
          </a:xfrm>
          <a:prstGeom prst="rect">
            <a:avLst/>
          </a:prstGeom>
          <a:noFill/>
        </p:spPr>
        <p:txBody>
          <a:bodyPr wrap="square">
            <a:spAutoFit/>
          </a:bodyPr>
          <a:lstStyle/>
          <a:p>
            <a:pPr marL="342900" indent="-342900">
              <a:buFont typeface="+mj-lt"/>
              <a:buAutoNum type="alphaUcPeriod" startAt="2"/>
            </a:pPr>
            <a:r>
              <a:rPr lang="en-US" sz="1400" b="1" dirty="0">
                <a:solidFill>
                  <a:schemeClr val="tx2"/>
                </a:solidFill>
              </a:rPr>
              <a:t>Did you feel uncomfortable because of past bad experiences in a similar setting?</a:t>
            </a:r>
            <a:endParaRPr lang="en-CA" sz="1400" b="1" dirty="0">
              <a:solidFill>
                <a:schemeClr val="tx2"/>
              </a:solidFill>
            </a:endParaRPr>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3</a:t>
            </a:r>
            <a:endParaRPr lang="en-US" sz="12000" i="1" dirty="0">
              <a:solidFill>
                <a:schemeClr val="tx2">
                  <a:alpha val="32000"/>
                </a:schemeClr>
              </a:solidFill>
              <a:ea typeface="+mj-ea"/>
              <a:cs typeface="Arial" panose="020B0604020202020204" pitchFamily="34" charset="0"/>
            </a:endParaRPr>
          </a:p>
        </p:txBody>
      </p:sp>
      <p:grpSp>
        <p:nvGrpSpPr>
          <p:cNvPr id="6" name="Group 5">
            <a:extLst>
              <a:ext uri="{FF2B5EF4-FFF2-40B4-BE49-F238E27FC236}">
                <a16:creationId xmlns:a16="http://schemas.microsoft.com/office/drawing/2014/main" id="{8DBF83B3-5EB2-2064-7633-3B0F4324F947}"/>
              </a:ext>
            </a:extLst>
          </p:cNvPr>
          <p:cNvGrpSpPr/>
          <p:nvPr/>
        </p:nvGrpSpPr>
        <p:grpSpPr>
          <a:xfrm>
            <a:off x="2951242" y="1802813"/>
            <a:ext cx="6217039" cy="684713"/>
            <a:chOff x="2247859" y="2566486"/>
            <a:chExt cx="6217039" cy="684713"/>
          </a:xfrm>
        </p:grpSpPr>
        <p:grpSp>
          <p:nvGrpSpPr>
            <p:cNvPr id="7" name="Group 6">
              <a:extLst>
                <a:ext uri="{FF2B5EF4-FFF2-40B4-BE49-F238E27FC236}">
                  <a16:creationId xmlns:a16="http://schemas.microsoft.com/office/drawing/2014/main" id="{FC23D29D-4890-863A-A967-14CE26049FCB}"/>
                </a:ext>
              </a:extLst>
            </p:cNvPr>
            <p:cNvGrpSpPr/>
            <p:nvPr/>
          </p:nvGrpSpPr>
          <p:grpSpPr>
            <a:xfrm>
              <a:off x="2247859" y="2569955"/>
              <a:ext cx="1097780" cy="496582"/>
              <a:chOff x="2247859" y="2569955"/>
              <a:chExt cx="1097780" cy="496582"/>
            </a:xfrm>
          </p:grpSpPr>
          <p:sp>
            <p:nvSpPr>
              <p:cNvPr id="35" name="TextBox 34">
                <a:extLst>
                  <a:ext uri="{FF2B5EF4-FFF2-40B4-BE49-F238E27FC236}">
                    <a16:creationId xmlns:a16="http://schemas.microsoft.com/office/drawing/2014/main" id="{0814784F-47ED-9551-5685-A637258431A5}"/>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36" name="Oval 35">
                <a:extLst>
                  <a:ext uri="{FF2B5EF4-FFF2-40B4-BE49-F238E27FC236}">
                    <a16:creationId xmlns:a16="http://schemas.microsoft.com/office/drawing/2014/main" id="{8971C9C2-45E6-BB1B-B597-DE4879CC9C96}"/>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6CD4BFA5-9A7D-F48B-8D54-CC57770BC028}"/>
                </a:ext>
              </a:extLst>
            </p:cNvPr>
            <p:cNvGrpSpPr/>
            <p:nvPr/>
          </p:nvGrpSpPr>
          <p:grpSpPr>
            <a:xfrm>
              <a:off x="3532870" y="2566490"/>
              <a:ext cx="1097780" cy="681248"/>
              <a:chOff x="3532870" y="2566490"/>
              <a:chExt cx="1097780" cy="681248"/>
            </a:xfrm>
          </p:grpSpPr>
          <p:sp>
            <p:nvSpPr>
              <p:cNvPr id="33" name="TextBox 32">
                <a:extLst>
                  <a:ext uri="{FF2B5EF4-FFF2-40B4-BE49-F238E27FC236}">
                    <a16:creationId xmlns:a16="http://schemas.microsoft.com/office/drawing/2014/main" id="{3846A5F2-CAD7-E864-683A-BA7657649AA0}"/>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34" name="Oval 33">
                <a:extLst>
                  <a:ext uri="{FF2B5EF4-FFF2-40B4-BE49-F238E27FC236}">
                    <a16:creationId xmlns:a16="http://schemas.microsoft.com/office/drawing/2014/main" id="{C95E9DF5-42DD-8426-7BAA-325B448DBFFA}"/>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981004A1-32D7-F445-606A-215EEA07457C}"/>
                </a:ext>
              </a:extLst>
            </p:cNvPr>
            <p:cNvGrpSpPr/>
            <p:nvPr/>
          </p:nvGrpSpPr>
          <p:grpSpPr>
            <a:xfrm>
              <a:off x="4880224" y="2573416"/>
              <a:ext cx="1097780" cy="496582"/>
              <a:chOff x="4880224" y="2573416"/>
              <a:chExt cx="1097780" cy="496582"/>
            </a:xfrm>
          </p:grpSpPr>
          <p:sp>
            <p:nvSpPr>
              <p:cNvPr id="31" name="TextBox 30">
                <a:extLst>
                  <a:ext uri="{FF2B5EF4-FFF2-40B4-BE49-F238E27FC236}">
                    <a16:creationId xmlns:a16="http://schemas.microsoft.com/office/drawing/2014/main" id="{7A74A75B-828A-DF4B-FB2D-5C3295F4BE28}"/>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2" name="Oval 31">
                <a:extLst>
                  <a:ext uri="{FF2B5EF4-FFF2-40B4-BE49-F238E27FC236}">
                    <a16:creationId xmlns:a16="http://schemas.microsoft.com/office/drawing/2014/main" id="{A96B2515-877C-7240-B387-B47178170508}"/>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C16A6DED-0466-1FE8-337D-156005554BE8}"/>
                </a:ext>
              </a:extLst>
            </p:cNvPr>
            <p:cNvGrpSpPr/>
            <p:nvPr/>
          </p:nvGrpSpPr>
          <p:grpSpPr>
            <a:xfrm>
              <a:off x="6102890" y="2569951"/>
              <a:ext cx="1097780" cy="681248"/>
              <a:chOff x="6102890" y="2569951"/>
              <a:chExt cx="1097780" cy="681248"/>
            </a:xfrm>
          </p:grpSpPr>
          <p:sp>
            <p:nvSpPr>
              <p:cNvPr id="29" name="TextBox 28">
                <a:extLst>
                  <a:ext uri="{FF2B5EF4-FFF2-40B4-BE49-F238E27FC236}">
                    <a16:creationId xmlns:a16="http://schemas.microsoft.com/office/drawing/2014/main" id="{EF00BE38-B3A4-6990-7DE2-E33149A1E732}"/>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0" name="Oval 29">
                <a:extLst>
                  <a:ext uri="{FF2B5EF4-FFF2-40B4-BE49-F238E27FC236}">
                    <a16:creationId xmlns:a16="http://schemas.microsoft.com/office/drawing/2014/main" id="{BFE6F2D5-E7E2-6788-5677-4FF0E3850F76}"/>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091A267A-3884-844D-0905-03DBE9D2856E}"/>
                </a:ext>
              </a:extLst>
            </p:cNvPr>
            <p:cNvGrpSpPr/>
            <p:nvPr/>
          </p:nvGrpSpPr>
          <p:grpSpPr>
            <a:xfrm>
              <a:off x="7367118" y="2566486"/>
              <a:ext cx="1097780" cy="681248"/>
              <a:chOff x="7367118" y="2566486"/>
              <a:chExt cx="1097780" cy="681248"/>
            </a:xfrm>
          </p:grpSpPr>
          <p:sp>
            <p:nvSpPr>
              <p:cNvPr id="26" name="TextBox 25">
                <a:extLst>
                  <a:ext uri="{FF2B5EF4-FFF2-40B4-BE49-F238E27FC236}">
                    <a16:creationId xmlns:a16="http://schemas.microsoft.com/office/drawing/2014/main" id="{8D9F4D90-716E-D8BB-BC6D-E7C4395419B1}"/>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8" name="Oval 27">
                <a:extLst>
                  <a:ext uri="{FF2B5EF4-FFF2-40B4-BE49-F238E27FC236}">
                    <a16:creationId xmlns:a16="http://schemas.microsoft.com/office/drawing/2014/main" id="{85B1E839-4ACF-0425-046A-EC2B6B79C5B6}"/>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2" name="Group 41">
            <a:extLst>
              <a:ext uri="{FF2B5EF4-FFF2-40B4-BE49-F238E27FC236}">
                <a16:creationId xmlns:a16="http://schemas.microsoft.com/office/drawing/2014/main" id="{96C4AEAA-12A8-DB86-2F95-DC5D3C1E3EE7}"/>
              </a:ext>
            </a:extLst>
          </p:cNvPr>
          <p:cNvGrpSpPr/>
          <p:nvPr/>
        </p:nvGrpSpPr>
        <p:grpSpPr>
          <a:xfrm>
            <a:off x="1385373" y="3562940"/>
            <a:ext cx="6217039" cy="684713"/>
            <a:chOff x="2247859" y="2566486"/>
            <a:chExt cx="6217039" cy="684713"/>
          </a:xfrm>
        </p:grpSpPr>
        <p:grpSp>
          <p:nvGrpSpPr>
            <p:cNvPr id="69" name="Group 68">
              <a:extLst>
                <a:ext uri="{FF2B5EF4-FFF2-40B4-BE49-F238E27FC236}">
                  <a16:creationId xmlns:a16="http://schemas.microsoft.com/office/drawing/2014/main" id="{FE04F874-23C6-3BFD-4EB4-7F9926A41258}"/>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3F29ABEA-FFB8-973B-9408-11CECA547207}"/>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282A6C48-8E72-BC59-00AF-6356CB26D8A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9FF1B6B3-1F58-0407-112A-B940765720A3}"/>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033C66B7-5078-8F04-6425-2D1DE8830F5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3C6DE80A-3B78-7ACD-C351-0F3A2B597799}"/>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57593217-E7C2-B7F4-1AF7-CB4F40346BF4}"/>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DEA2C635-C91F-7CC8-80C0-2CB9240359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80C85967-55DF-23F6-6EAA-6C773EDF6BE1}"/>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9172CB33-934D-AF92-1D97-944733C0995C}"/>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3B898D8C-B82A-DAAB-A2CF-38F1B485D858}"/>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3F2F42DE-B865-2BB4-4E52-DDB8705B377B}"/>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8FE9633F-FDD7-C693-CBBC-1ECDD5BEBC6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2CE2DD91-39F5-BA3C-730C-F41435BCFE85}"/>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17E9A1E0-7EA7-A581-76E8-E950E4060D2F}"/>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84" name="Group 83">
            <a:extLst>
              <a:ext uri="{FF2B5EF4-FFF2-40B4-BE49-F238E27FC236}">
                <a16:creationId xmlns:a16="http://schemas.microsoft.com/office/drawing/2014/main" id="{5A10824A-5A16-DB7D-969A-AD321519241D}"/>
              </a:ext>
            </a:extLst>
          </p:cNvPr>
          <p:cNvGrpSpPr/>
          <p:nvPr/>
        </p:nvGrpSpPr>
        <p:grpSpPr>
          <a:xfrm>
            <a:off x="1387047" y="5112056"/>
            <a:ext cx="6217039" cy="684713"/>
            <a:chOff x="2247859" y="2566486"/>
            <a:chExt cx="6217039" cy="684713"/>
          </a:xfrm>
        </p:grpSpPr>
        <p:grpSp>
          <p:nvGrpSpPr>
            <p:cNvPr id="85" name="Group 84">
              <a:extLst>
                <a:ext uri="{FF2B5EF4-FFF2-40B4-BE49-F238E27FC236}">
                  <a16:creationId xmlns:a16="http://schemas.microsoft.com/office/drawing/2014/main" id="{A6C6EA2C-E344-3E97-9B00-279314791BA9}"/>
                </a:ext>
              </a:extLst>
            </p:cNvPr>
            <p:cNvGrpSpPr/>
            <p:nvPr/>
          </p:nvGrpSpPr>
          <p:grpSpPr>
            <a:xfrm>
              <a:off x="2247859" y="2569955"/>
              <a:ext cx="1097780" cy="496582"/>
              <a:chOff x="2247859" y="2569955"/>
              <a:chExt cx="1097780" cy="496582"/>
            </a:xfrm>
          </p:grpSpPr>
          <p:sp>
            <p:nvSpPr>
              <p:cNvPr id="98" name="TextBox 97">
                <a:extLst>
                  <a:ext uri="{FF2B5EF4-FFF2-40B4-BE49-F238E27FC236}">
                    <a16:creationId xmlns:a16="http://schemas.microsoft.com/office/drawing/2014/main" id="{8C456DB3-2B8B-4703-3F1E-97A87DD9A83B}"/>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99" name="Oval 98">
                <a:extLst>
                  <a:ext uri="{FF2B5EF4-FFF2-40B4-BE49-F238E27FC236}">
                    <a16:creationId xmlns:a16="http://schemas.microsoft.com/office/drawing/2014/main" id="{A3D83C17-2557-D6AF-90C2-8A6F17D2B457}"/>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6" name="Group 85">
              <a:extLst>
                <a:ext uri="{FF2B5EF4-FFF2-40B4-BE49-F238E27FC236}">
                  <a16:creationId xmlns:a16="http://schemas.microsoft.com/office/drawing/2014/main" id="{A0D963C8-213C-AC02-403F-155AB1D75109}"/>
                </a:ext>
              </a:extLst>
            </p:cNvPr>
            <p:cNvGrpSpPr/>
            <p:nvPr/>
          </p:nvGrpSpPr>
          <p:grpSpPr>
            <a:xfrm>
              <a:off x="3532870" y="2566490"/>
              <a:ext cx="1097780" cy="681248"/>
              <a:chOff x="3532870" y="2566490"/>
              <a:chExt cx="1097780" cy="681248"/>
            </a:xfrm>
          </p:grpSpPr>
          <p:sp>
            <p:nvSpPr>
              <p:cNvPr id="96" name="TextBox 95">
                <a:extLst>
                  <a:ext uri="{FF2B5EF4-FFF2-40B4-BE49-F238E27FC236}">
                    <a16:creationId xmlns:a16="http://schemas.microsoft.com/office/drawing/2014/main" id="{B04B1726-CF2B-6E75-734F-65983B714C0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97" name="Oval 96">
                <a:extLst>
                  <a:ext uri="{FF2B5EF4-FFF2-40B4-BE49-F238E27FC236}">
                    <a16:creationId xmlns:a16="http://schemas.microsoft.com/office/drawing/2014/main" id="{424420AB-5A78-F1EB-743E-5FE7255BCEEB}"/>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7" name="Group 86">
              <a:extLst>
                <a:ext uri="{FF2B5EF4-FFF2-40B4-BE49-F238E27FC236}">
                  <a16:creationId xmlns:a16="http://schemas.microsoft.com/office/drawing/2014/main" id="{BBC2F5E8-E39D-10BF-6596-C71F0E2CEC74}"/>
                </a:ext>
              </a:extLst>
            </p:cNvPr>
            <p:cNvGrpSpPr/>
            <p:nvPr/>
          </p:nvGrpSpPr>
          <p:grpSpPr>
            <a:xfrm>
              <a:off x="4880224" y="2573416"/>
              <a:ext cx="1097780" cy="496582"/>
              <a:chOff x="4880224" y="2573416"/>
              <a:chExt cx="1097780" cy="496582"/>
            </a:xfrm>
          </p:grpSpPr>
          <p:sp>
            <p:nvSpPr>
              <p:cNvPr id="94" name="TextBox 93">
                <a:extLst>
                  <a:ext uri="{FF2B5EF4-FFF2-40B4-BE49-F238E27FC236}">
                    <a16:creationId xmlns:a16="http://schemas.microsoft.com/office/drawing/2014/main" id="{21F77BDE-981F-AD6B-F955-31BB408F864F}"/>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95" name="Oval 94">
                <a:extLst>
                  <a:ext uri="{FF2B5EF4-FFF2-40B4-BE49-F238E27FC236}">
                    <a16:creationId xmlns:a16="http://schemas.microsoft.com/office/drawing/2014/main" id="{A1DA91B8-AC95-7152-A03C-15F605D7719D}"/>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8" name="Group 87">
              <a:extLst>
                <a:ext uri="{FF2B5EF4-FFF2-40B4-BE49-F238E27FC236}">
                  <a16:creationId xmlns:a16="http://schemas.microsoft.com/office/drawing/2014/main" id="{F375EF62-6925-026F-2D59-D14ECBD53674}"/>
                </a:ext>
              </a:extLst>
            </p:cNvPr>
            <p:cNvGrpSpPr/>
            <p:nvPr/>
          </p:nvGrpSpPr>
          <p:grpSpPr>
            <a:xfrm>
              <a:off x="6102890" y="2569951"/>
              <a:ext cx="1097780" cy="681248"/>
              <a:chOff x="6102890" y="2569951"/>
              <a:chExt cx="1097780" cy="681248"/>
            </a:xfrm>
          </p:grpSpPr>
          <p:sp>
            <p:nvSpPr>
              <p:cNvPr id="92" name="TextBox 91">
                <a:extLst>
                  <a:ext uri="{FF2B5EF4-FFF2-40B4-BE49-F238E27FC236}">
                    <a16:creationId xmlns:a16="http://schemas.microsoft.com/office/drawing/2014/main" id="{895DD893-AD99-FCD8-5C67-DC27BC5A462D}"/>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93" name="Oval 92">
                <a:extLst>
                  <a:ext uri="{FF2B5EF4-FFF2-40B4-BE49-F238E27FC236}">
                    <a16:creationId xmlns:a16="http://schemas.microsoft.com/office/drawing/2014/main" id="{250AB8F6-5E2F-CA1C-E36B-94F6AB795BB1}"/>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9" name="Group 88">
              <a:extLst>
                <a:ext uri="{FF2B5EF4-FFF2-40B4-BE49-F238E27FC236}">
                  <a16:creationId xmlns:a16="http://schemas.microsoft.com/office/drawing/2014/main" id="{1968CDA5-7808-2082-B5DC-8B7E7CCBD537}"/>
                </a:ext>
              </a:extLst>
            </p:cNvPr>
            <p:cNvGrpSpPr/>
            <p:nvPr/>
          </p:nvGrpSpPr>
          <p:grpSpPr>
            <a:xfrm>
              <a:off x="7367118" y="2566486"/>
              <a:ext cx="1097780" cy="681248"/>
              <a:chOff x="7367118" y="2566486"/>
              <a:chExt cx="1097780" cy="681248"/>
            </a:xfrm>
          </p:grpSpPr>
          <p:sp>
            <p:nvSpPr>
              <p:cNvPr id="90" name="TextBox 89">
                <a:extLst>
                  <a:ext uri="{FF2B5EF4-FFF2-40B4-BE49-F238E27FC236}">
                    <a16:creationId xmlns:a16="http://schemas.microsoft.com/office/drawing/2014/main" id="{24A08AA4-254D-B990-2169-947499DFDE5B}"/>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91" name="Oval 90">
                <a:extLst>
                  <a:ext uri="{FF2B5EF4-FFF2-40B4-BE49-F238E27FC236}">
                    <a16:creationId xmlns:a16="http://schemas.microsoft.com/office/drawing/2014/main" id="{5133A497-9B82-18E3-0BAB-47A602921E45}"/>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00" name="Group 99">
            <a:extLst>
              <a:ext uri="{FF2B5EF4-FFF2-40B4-BE49-F238E27FC236}">
                <a16:creationId xmlns:a16="http://schemas.microsoft.com/office/drawing/2014/main" id="{ED5F66BE-E4D7-FBBF-1CCC-32498AA60871}"/>
              </a:ext>
            </a:extLst>
          </p:cNvPr>
          <p:cNvGrpSpPr/>
          <p:nvPr/>
        </p:nvGrpSpPr>
        <p:grpSpPr>
          <a:xfrm>
            <a:off x="3357102" y="1765813"/>
            <a:ext cx="5323662" cy="281919"/>
            <a:chOff x="2663931" y="2532725"/>
            <a:chExt cx="5323662" cy="281919"/>
          </a:xfrm>
        </p:grpSpPr>
        <p:sp>
          <p:nvSpPr>
            <p:cNvPr id="101" name="TextBox 100">
              <a:extLst>
                <a:ext uri="{FF2B5EF4-FFF2-40B4-BE49-F238E27FC236}">
                  <a16:creationId xmlns:a16="http://schemas.microsoft.com/office/drawing/2014/main" id="{6C689A72-D627-4544-97A3-15142F428540}"/>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02" name="TextBox 101">
              <a:extLst>
                <a:ext uri="{FF2B5EF4-FFF2-40B4-BE49-F238E27FC236}">
                  <a16:creationId xmlns:a16="http://schemas.microsoft.com/office/drawing/2014/main" id="{6B528338-3051-4A64-AF37-02F4354B94DC}"/>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03" name="TextBox 102">
              <a:extLst>
                <a:ext uri="{FF2B5EF4-FFF2-40B4-BE49-F238E27FC236}">
                  <a16:creationId xmlns:a16="http://schemas.microsoft.com/office/drawing/2014/main" id="{1BDCCCCC-964A-E677-659F-E25A31A65499}"/>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04" name="TextBox 103">
              <a:extLst>
                <a:ext uri="{FF2B5EF4-FFF2-40B4-BE49-F238E27FC236}">
                  <a16:creationId xmlns:a16="http://schemas.microsoft.com/office/drawing/2014/main" id="{0C8281C1-127A-1D4B-B299-475CD93C94F3}"/>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05" name="TextBox 104">
              <a:extLst>
                <a:ext uri="{FF2B5EF4-FFF2-40B4-BE49-F238E27FC236}">
                  <a16:creationId xmlns:a16="http://schemas.microsoft.com/office/drawing/2014/main" id="{92CF8FD6-9810-F22D-B7B9-B154F20253C6}"/>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106" name="Group 105">
            <a:extLst>
              <a:ext uri="{FF2B5EF4-FFF2-40B4-BE49-F238E27FC236}">
                <a16:creationId xmlns:a16="http://schemas.microsoft.com/office/drawing/2014/main" id="{BC72A38C-F1D9-2E84-DBE4-FD75EA09F68F}"/>
              </a:ext>
            </a:extLst>
          </p:cNvPr>
          <p:cNvGrpSpPr/>
          <p:nvPr/>
        </p:nvGrpSpPr>
        <p:grpSpPr>
          <a:xfrm>
            <a:off x="1793778" y="3528238"/>
            <a:ext cx="5323662" cy="281919"/>
            <a:chOff x="2663931" y="2532725"/>
            <a:chExt cx="5323662" cy="281919"/>
          </a:xfrm>
        </p:grpSpPr>
        <p:sp>
          <p:nvSpPr>
            <p:cNvPr id="107" name="TextBox 106">
              <a:extLst>
                <a:ext uri="{FF2B5EF4-FFF2-40B4-BE49-F238E27FC236}">
                  <a16:creationId xmlns:a16="http://schemas.microsoft.com/office/drawing/2014/main" id="{E64E2DD1-86A5-8BAD-3BDE-35E5D6096DEB}"/>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08" name="TextBox 107">
              <a:extLst>
                <a:ext uri="{FF2B5EF4-FFF2-40B4-BE49-F238E27FC236}">
                  <a16:creationId xmlns:a16="http://schemas.microsoft.com/office/drawing/2014/main" id="{51AF19AE-E9C6-AE24-DB99-B344CC8AAFAF}"/>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09" name="TextBox 108">
              <a:extLst>
                <a:ext uri="{FF2B5EF4-FFF2-40B4-BE49-F238E27FC236}">
                  <a16:creationId xmlns:a16="http://schemas.microsoft.com/office/drawing/2014/main" id="{5B53B0D5-6464-F9E1-F6F3-B5566D3AEC80}"/>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10" name="TextBox 109">
              <a:extLst>
                <a:ext uri="{FF2B5EF4-FFF2-40B4-BE49-F238E27FC236}">
                  <a16:creationId xmlns:a16="http://schemas.microsoft.com/office/drawing/2014/main" id="{3203F066-A02D-F546-D5F1-1EA6CC834793}"/>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11" name="TextBox 110">
              <a:extLst>
                <a:ext uri="{FF2B5EF4-FFF2-40B4-BE49-F238E27FC236}">
                  <a16:creationId xmlns:a16="http://schemas.microsoft.com/office/drawing/2014/main" id="{C46DB59E-3014-9829-0E31-0D3F2FE236DE}"/>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112" name="Group 111">
            <a:extLst>
              <a:ext uri="{FF2B5EF4-FFF2-40B4-BE49-F238E27FC236}">
                <a16:creationId xmlns:a16="http://schemas.microsoft.com/office/drawing/2014/main" id="{EA0664BF-CF61-3BCA-FC89-63440C9E159F}"/>
              </a:ext>
            </a:extLst>
          </p:cNvPr>
          <p:cNvGrpSpPr/>
          <p:nvPr/>
        </p:nvGrpSpPr>
        <p:grpSpPr>
          <a:xfrm>
            <a:off x="1793776" y="5069448"/>
            <a:ext cx="5323662" cy="281919"/>
            <a:chOff x="2663931" y="2532725"/>
            <a:chExt cx="5323662" cy="281919"/>
          </a:xfrm>
        </p:grpSpPr>
        <p:sp>
          <p:nvSpPr>
            <p:cNvPr id="113" name="TextBox 112">
              <a:extLst>
                <a:ext uri="{FF2B5EF4-FFF2-40B4-BE49-F238E27FC236}">
                  <a16:creationId xmlns:a16="http://schemas.microsoft.com/office/drawing/2014/main" id="{9C5F8607-C691-1806-A718-D22732FC960F}"/>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14" name="TextBox 113">
              <a:extLst>
                <a:ext uri="{FF2B5EF4-FFF2-40B4-BE49-F238E27FC236}">
                  <a16:creationId xmlns:a16="http://schemas.microsoft.com/office/drawing/2014/main" id="{193C909B-BE03-05BE-C1C7-F6F39D610C7E}"/>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15" name="TextBox 114">
              <a:extLst>
                <a:ext uri="{FF2B5EF4-FFF2-40B4-BE49-F238E27FC236}">
                  <a16:creationId xmlns:a16="http://schemas.microsoft.com/office/drawing/2014/main" id="{16E59D66-19D0-6C6A-32EC-1232191A754F}"/>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16" name="TextBox 115">
              <a:extLst>
                <a:ext uri="{FF2B5EF4-FFF2-40B4-BE49-F238E27FC236}">
                  <a16:creationId xmlns:a16="http://schemas.microsoft.com/office/drawing/2014/main" id="{1C83EBB3-8FC7-57FB-4FD9-E7FF989A9746}"/>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17" name="TextBox 116">
              <a:extLst>
                <a:ext uri="{FF2B5EF4-FFF2-40B4-BE49-F238E27FC236}">
                  <a16:creationId xmlns:a16="http://schemas.microsoft.com/office/drawing/2014/main" id="{80E04766-F6FD-1388-5E16-270D4B4306AE}"/>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253301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Did you feel safe in this space as an Indigenous Person?</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998007"/>
            <a:ext cx="6976058" cy="523220"/>
          </a:xfrm>
          <a:prstGeom prst="rect">
            <a:avLst/>
          </a:prstGeom>
          <a:noFill/>
        </p:spPr>
        <p:txBody>
          <a:bodyPr wrap="square">
            <a:spAutoFit/>
          </a:bodyPr>
          <a:lstStyle/>
          <a:p>
            <a:pPr marL="342900" indent="-342900">
              <a:buFont typeface="+mj-lt"/>
              <a:buAutoNum type="alphaUcPeriod" startAt="3"/>
            </a:pPr>
            <a:r>
              <a:rPr lang="en-US" sz="1400" b="1" dirty="0">
                <a:solidFill>
                  <a:schemeClr val="tx2"/>
                </a:solidFill>
              </a:rPr>
              <a:t>Did you feel uncomfortable because you heard about others who had bad experiences here?</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3</a:t>
            </a:r>
            <a:endParaRPr lang="en-US" sz="12000" i="1" dirty="0">
              <a:solidFill>
                <a:schemeClr val="tx2">
                  <a:alpha val="32000"/>
                </a:schemeClr>
              </a:solidFill>
              <a:ea typeface="+mj-ea"/>
              <a:cs typeface="Arial" panose="020B0604020202020204" pitchFamily="34" charset="0"/>
            </a:endParaRPr>
          </a:p>
        </p:txBody>
      </p:sp>
      <p:grpSp>
        <p:nvGrpSpPr>
          <p:cNvPr id="42" name="Group 41">
            <a:extLst>
              <a:ext uri="{FF2B5EF4-FFF2-40B4-BE49-F238E27FC236}">
                <a16:creationId xmlns:a16="http://schemas.microsoft.com/office/drawing/2014/main" id="{96C4AEAA-12A8-DB86-2F95-DC5D3C1E3EE7}"/>
              </a:ext>
            </a:extLst>
          </p:cNvPr>
          <p:cNvGrpSpPr/>
          <p:nvPr/>
        </p:nvGrpSpPr>
        <p:grpSpPr>
          <a:xfrm>
            <a:off x="1385373" y="2789221"/>
            <a:ext cx="6217039" cy="684713"/>
            <a:chOff x="2247859" y="2566486"/>
            <a:chExt cx="6217039" cy="684713"/>
          </a:xfrm>
        </p:grpSpPr>
        <p:grpSp>
          <p:nvGrpSpPr>
            <p:cNvPr id="69" name="Group 68">
              <a:extLst>
                <a:ext uri="{FF2B5EF4-FFF2-40B4-BE49-F238E27FC236}">
                  <a16:creationId xmlns:a16="http://schemas.microsoft.com/office/drawing/2014/main" id="{FE04F874-23C6-3BFD-4EB4-7F9926A41258}"/>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3F29ABEA-FFB8-973B-9408-11CECA547207}"/>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282A6C48-8E72-BC59-00AF-6356CB26D8A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9FF1B6B3-1F58-0407-112A-B940765720A3}"/>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033C66B7-5078-8F04-6425-2D1DE8830F5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3C6DE80A-3B78-7ACD-C351-0F3A2B597799}"/>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57593217-E7C2-B7F4-1AF7-CB4F40346BF4}"/>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DEA2C635-C91F-7CC8-80C0-2CB9240359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80C85967-55DF-23F6-6EAA-6C773EDF6BE1}"/>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9172CB33-934D-AF92-1D97-944733C0995C}"/>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3B898D8C-B82A-DAAB-A2CF-38F1B485D858}"/>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3F2F42DE-B865-2BB4-4E52-DDB8705B377B}"/>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8FE9633F-FDD7-C693-CBBC-1ECDD5BEBC6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2CE2DD91-39F5-BA3C-730C-F41435BCFE85}"/>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17E9A1E0-7EA7-A581-76E8-E950E4060D2F}"/>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9" name="TextBox 8">
            <a:extLst>
              <a:ext uri="{FF2B5EF4-FFF2-40B4-BE49-F238E27FC236}">
                <a16:creationId xmlns:a16="http://schemas.microsoft.com/office/drawing/2014/main" id="{4ABF2376-3722-3F3B-935C-03CADDC46C20}"/>
              </a:ext>
            </a:extLst>
          </p:cNvPr>
          <p:cNvSpPr txBox="1"/>
          <p:nvPr/>
        </p:nvSpPr>
        <p:spPr>
          <a:xfrm>
            <a:off x="1047558" y="4012471"/>
            <a:ext cx="8081384" cy="307777"/>
          </a:xfrm>
          <a:prstGeom prst="rect">
            <a:avLst/>
          </a:prstGeom>
          <a:noFill/>
        </p:spPr>
        <p:txBody>
          <a:bodyPr wrap="square">
            <a:spAutoFit/>
          </a:bodyPr>
          <a:lstStyle/>
          <a:p>
            <a:r>
              <a:rPr lang="en-US" sz="1400" b="1" dirty="0">
                <a:solidFill>
                  <a:schemeClr val="tx2"/>
                </a:solidFill>
              </a:rPr>
              <a:t>Please elaborate here:</a:t>
            </a:r>
            <a:endParaRPr lang="en-CA" sz="1300" b="1" dirty="0">
              <a:solidFill>
                <a:schemeClr val="tx2"/>
              </a:solidFill>
            </a:endParaRPr>
          </a:p>
        </p:txBody>
      </p:sp>
      <p:grpSp>
        <p:nvGrpSpPr>
          <p:cNvPr id="11" name="Group 10">
            <a:extLst>
              <a:ext uri="{FF2B5EF4-FFF2-40B4-BE49-F238E27FC236}">
                <a16:creationId xmlns:a16="http://schemas.microsoft.com/office/drawing/2014/main" id="{427DFBAD-939D-2E55-BA81-DB48A957728A}"/>
              </a:ext>
            </a:extLst>
          </p:cNvPr>
          <p:cNvGrpSpPr/>
          <p:nvPr/>
        </p:nvGrpSpPr>
        <p:grpSpPr>
          <a:xfrm>
            <a:off x="1042527" y="4531801"/>
            <a:ext cx="9990565" cy="1457010"/>
            <a:chOff x="1042527" y="4300694"/>
            <a:chExt cx="9990565" cy="1457010"/>
          </a:xfrm>
        </p:grpSpPr>
        <p:cxnSp>
          <p:nvCxnSpPr>
            <p:cNvPr id="12" name="Straight Connector 11">
              <a:extLst>
                <a:ext uri="{FF2B5EF4-FFF2-40B4-BE49-F238E27FC236}">
                  <a16:creationId xmlns:a16="http://schemas.microsoft.com/office/drawing/2014/main" id="{C6265179-C8A8-7B3C-244A-0A265EE0D095}"/>
                </a:ext>
              </a:extLst>
            </p:cNvPr>
            <p:cNvCxnSpPr/>
            <p:nvPr/>
          </p:nvCxnSpPr>
          <p:spPr>
            <a:xfrm>
              <a:off x="1042527" y="430069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8A400BE5-1038-3A3F-ECC1-FB486DAE9270}"/>
                </a:ext>
              </a:extLst>
            </p:cNvPr>
            <p:cNvCxnSpPr/>
            <p:nvPr/>
          </p:nvCxnSpPr>
          <p:spPr>
            <a:xfrm>
              <a:off x="1042527" y="4662433"/>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77A8F61B-8F97-7570-86D4-D28D22617F59}"/>
                </a:ext>
              </a:extLst>
            </p:cNvPr>
            <p:cNvCxnSpPr/>
            <p:nvPr/>
          </p:nvCxnSpPr>
          <p:spPr>
            <a:xfrm>
              <a:off x="1042527" y="5034222"/>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D50DF3BF-7B10-3598-9C64-F2D8930C86D0}"/>
                </a:ext>
              </a:extLst>
            </p:cNvPr>
            <p:cNvCxnSpPr/>
            <p:nvPr/>
          </p:nvCxnSpPr>
          <p:spPr>
            <a:xfrm>
              <a:off x="1042527" y="5416059"/>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77F9ED52-2BC2-8592-093F-72916B6A2071}"/>
                </a:ext>
              </a:extLst>
            </p:cNvPr>
            <p:cNvCxnSpPr/>
            <p:nvPr/>
          </p:nvCxnSpPr>
          <p:spPr>
            <a:xfrm>
              <a:off x="1042527" y="575770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 name="Group 19">
            <a:extLst>
              <a:ext uri="{FF2B5EF4-FFF2-40B4-BE49-F238E27FC236}">
                <a16:creationId xmlns:a16="http://schemas.microsoft.com/office/drawing/2014/main" id="{635C6B02-9F32-D156-31BC-0C5B9647EDA3}"/>
              </a:ext>
            </a:extLst>
          </p:cNvPr>
          <p:cNvGrpSpPr/>
          <p:nvPr/>
        </p:nvGrpSpPr>
        <p:grpSpPr>
          <a:xfrm>
            <a:off x="1801152" y="2746574"/>
            <a:ext cx="5323662" cy="281919"/>
            <a:chOff x="2663931" y="2532725"/>
            <a:chExt cx="5323662" cy="281919"/>
          </a:xfrm>
        </p:grpSpPr>
        <p:sp>
          <p:nvSpPr>
            <p:cNvPr id="21" name="TextBox 20">
              <a:extLst>
                <a:ext uri="{FF2B5EF4-FFF2-40B4-BE49-F238E27FC236}">
                  <a16:creationId xmlns:a16="http://schemas.microsoft.com/office/drawing/2014/main" id="{85FFC87E-FFCA-7183-585D-24C007209DB3}"/>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22" name="TextBox 21">
              <a:extLst>
                <a:ext uri="{FF2B5EF4-FFF2-40B4-BE49-F238E27FC236}">
                  <a16:creationId xmlns:a16="http://schemas.microsoft.com/office/drawing/2014/main" id="{1FF29B05-8F20-8BF1-6AC8-F780ED3DF16E}"/>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24" name="TextBox 23">
              <a:extLst>
                <a:ext uri="{FF2B5EF4-FFF2-40B4-BE49-F238E27FC236}">
                  <a16:creationId xmlns:a16="http://schemas.microsoft.com/office/drawing/2014/main" id="{35634A38-DB41-D1CB-8CCF-24F55CA36F07}"/>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37" name="TextBox 36">
              <a:extLst>
                <a:ext uri="{FF2B5EF4-FFF2-40B4-BE49-F238E27FC236}">
                  <a16:creationId xmlns:a16="http://schemas.microsoft.com/office/drawing/2014/main" id="{F9C13627-1BF4-E553-3FA0-9B122BE0AB09}"/>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38" name="TextBox 37">
              <a:extLst>
                <a:ext uri="{FF2B5EF4-FFF2-40B4-BE49-F238E27FC236}">
                  <a16:creationId xmlns:a16="http://schemas.microsoft.com/office/drawing/2014/main" id="{27D30C07-6FE5-0425-FB4C-D64BA7E02242}"/>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1669951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In thinking about the staff and care, please answer the following questions:</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827189"/>
            <a:ext cx="6976058" cy="523220"/>
          </a:xfrm>
          <a:prstGeom prst="rect">
            <a:avLst/>
          </a:prstGeom>
          <a:noFill/>
        </p:spPr>
        <p:txBody>
          <a:bodyPr wrap="square">
            <a:spAutoFit/>
          </a:bodyPr>
          <a:lstStyle/>
          <a:p>
            <a:pPr marL="342900" indent="-342900">
              <a:buFont typeface="+mj-lt"/>
              <a:buAutoNum type="alphaUcPeriod"/>
            </a:pPr>
            <a:r>
              <a:rPr lang="en-US" sz="1400" b="1" dirty="0">
                <a:solidFill>
                  <a:schemeClr val="tx2"/>
                </a:solidFill>
              </a:rPr>
              <a:t>Do you feel your lived experience as an Indigenous Person is valued and respected by staff?</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3295700"/>
            <a:ext cx="8081384" cy="523220"/>
          </a:xfrm>
          <a:prstGeom prst="rect">
            <a:avLst/>
          </a:prstGeom>
          <a:noFill/>
        </p:spPr>
        <p:txBody>
          <a:bodyPr wrap="square">
            <a:spAutoFit/>
          </a:bodyPr>
          <a:lstStyle/>
          <a:p>
            <a:pPr marL="342900" indent="-342900">
              <a:buFont typeface="+mj-lt"/>
              <a:buAutoNum type="alphaUcPeriod" startAt="2"/>
            </a:pPr>
            <a:r>
              <a:rPr lang="en-US" sz="1400" b="1" dirty="0">
                <a:solidFill>
                  <a:schemeClr val="tx2"/>
                </a:solidFill>
              </a:rPr>
              <a:t>Do you feel that your service provider is open to including Traditional Knowledge          and Medicine in the discussion about your treatment?</a:t>
            </a:r>
            <a:endParaRPr lang="en-CA" sz="1400" b="1" dirty="0">
              <a:solidFill>
                <a:schemeClr val="tx2"/>
              </a:solidFill>
            </a:endParaRPr>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4</a:t>
            </a:r>
            <a:endParaRPr lang="en-US" sz="12000" i="1" dirty="0">
              <a:solidFill>
                <a:schemeClr val="tx2">
                  <a:alpha val="32000"/>
                </a:schemeClr>
              </a:solidFill>
              <a:ea typeface="+mj-ea"/>
              <a:cs typeface="Arial" panose="020B0604020202020204" pitchFamily="34" charset="0"/>
            </a:endParaRPr>
          </a:p>
        </p:txBody>
      </p:sp>
      <p:sp>
        <p:nvSpPr>
          <p:cNvPr id="47" name="TextBox 46">
            <a:extLst>
              <a:ext uri="{FF2B5EF4-FFF2-40B4-BE49-F238E27FC236}">
                <a16:creationId xmlns:a16="http://schemas.microsoft.com/office/drawing/2014/main" id="{9D3D2945-C96A-9AEA-7B1E-3482BA6C8EDE}"/>
              </a:ext>
            </a:extLst>
          </p:cNvPr>
          <p:cNvSpPr txBox="1"/>
          <p:nvPr/>
        </p:nvSpPr>
        <p:spPr>
          <a:xfrm>
            <a:off x="1045882" y="4814673"/>
            <a:ext cx="8081384" cy="523220"/>
          </a:xfrm>
          <a:prstGeom prst="rect">
            <a:avLst/>
          </a:prstGeom>
          <a:noFill/>
        </p:spPr>
        <p:txBody>
          <a:bodyPr wrap="square">
            <a:spAutoFit/>
          </a:bodyPr>
          <a:lstStyle/>
          <a:p>
            <a:pPr marL="342900" indent="-342900">
              <a:buFont typeface="+mj-lt"/>
              <a:buAutoNum type="alphaUcPeriod" startAt="3"/>
            </a:pPr>
            <a:r>
              <a:rPr lang="en-US" sz="1400" b="1" dirty="0">
                <a:solidFill>
                  <a:schemeClr val="tx2"/>
                </a:solidFill>
              </a:rPr>
              <a:t>If they are open to including Traditional Knowledge and Medicine, did your service provider give you options that embrace Traditional Teaching and Knowledge?</a:t>
            </a:r>
            <a:endParaRPr lang="en-CA" sz="1400" b="1" dirty="0">
              <a:solidFill>
                <a:schemeClr val="tx2"/>
              </a:solidFill>
            </a:endParaRPr>
          </a:p>
        </p:txBody>
      </p:sp>
      <p:grpSp>
        <p:nvGrpSpPr>
          <p:cNvPr id="6" name="Group 5">
            <a:extLst>
              <a:ext uri="{FF2B5EF4-FFF2-40B4-BE49-F238E27FC236}">
                <a16:creationId xmlns:a16="http://schemas.microsoft.com/office/drawing/2014/main" id="{C814E706-5022-28AE-46D1-71948F5E6A92}"/>
              </a:ext>
            </a:extLst>
          </p:cNvPr>
          <p:cNvGrpSpPr/>
          <p:nvPr/>
        </p:nvGrpSpPr>
        <p:grpSpPr>
          <a:xfrm>
            <a:off x="1385373" y="2397339"/>
            <a:ext cx="6217039" cy="684713"/>
            <a:chOff x="2247859" y="2566486"/>
            <a:chExt cx="6217039" cy="684713"/>
          </a:xfrm>
        </p:grpSpPr>
        <p:grpSp>
          <p:nvGrpSpPr>
            <p:cNvPr id="7" name="Group 6">
              <a:extLst>
                <a:ext uri="{FF2B5EF4-FFF2-40B4-BE49-F238E27FC236}">
                  <a16:creationId xmlns:a16="http://schemas.microsoft.com/office/drawing/2014/main" id="{81222A33-9086-5E0D-0B57-F6C41CD9B26F}"/>
                </a:ext>
              </a:extLst>
            </p:cNvPr>
            <p:cNvGrpSpPr/>
            <p:nvPr/>
          </p:nvGrpSpPr>
          <p:grpSpPr>
            <a:xfrm>
              <a:off x="2247859" y="2569955"/>
              <a:ext cx="1097780" cy="496582"/>
              <a:chOff x="2247859" y="2569955"/>
              <a:chExt cx="1097780" cy="496582"/>
            </a:xfrm>
          </p:grpSpPr>
          <p:sp>
            <p:nvSpPr>
              <p:cNvPr id="35" name="TextBox 34">
                <a:extLst>
                  <a:ext uri="{FF2B5EF4-FFF2-40B4-BE49-F238E27FC236}">
                    <a16:creationId xmlns:a16="http://schemas.microsoft.com/office/drawing/2014/main" id="{6D604FDC-8403-919F-50BC-E423D1E13ED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36" name="Oval 35">
                <a:extLst>
                  <a:ext uri="{FF2B5EF4-FFF2-40B4-BE49-F238E27FC236}">
                    <a16:creationId xmlns:a16="http://schemas.microsoft.com/office/drawing/2014/main" id="{EA445BC1-C1F8-C3EC-6460-68A54651C1D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EFAB0170-2CE5-98C2-B3AE-F1FEAB6A5A06}"/>
                </a:ext>
              </a:extLst>
            </p:cNvPr>
            <p:cNvGrpSpPr/>
            <p:nvPr/>
          </p:nvGrpSpPr>
          <p:grpSpPr>
            <a:xfrm>
              <a:off x="3532870" y="2566490"/>
              <a:ext cx="1097780" cy="681248"/>
              <a:chOff x="3532870" y="2566490"/>
              <a:chExt cx="1097780" cy="681248"/>
            </a:xfrm>
          </p:grpSpPr>
          <p:sp>
            <p:nvSpPr>
              <p:cNvPr id="33" name="TextBox 32">
                <a:extLst>
                  <a:ext uri="{FF2B5EF4-FFF2-40B4-BE49-F238E27FC236}">
                    <a16:creationId xmlns:a16="http://schemas.microsoft.com/office/drawing/2014/main" id="{8B5B5A4C-E0A5-CF4F-E27A-A3455906B810}"/>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34" name="Oval 33">
                <a:extLst>
                  <a:ext uri="{FF2B5EF4-FFF2-40B4-BE49-F238E27FC236}">
                    <a16:creationId xmlns:a16="http://schemas.microsoft.com/office/drawing/2014/main" id="{31279F0B-426B-A241-D38B-1FA4EFF0E52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C07453A4-963F-54B6-1132-8D2A83147A5A}"/>
                </a:ext>
              </a:extLst>
            </p:cNvPr>
            <p:cNvGrpSpPr/>
            <p:nvPr/>
          </p:nvGrpSpPr>
          <p:grpSpPr>
            <a:xfrm>
              <a:off x="4880224" y="2573416"/>
              <a:ext cx="1097780" cy="496582"/>
              <a:chOff x="4880224" y="2573416"/>
              <a:chExt cx="1097780" cy="496582"/>
            </a:xfrm>
          </p:grpSpPr>
          <p:sp>
            <p:nvSpPr>
              <p:cNvPr id="31" name="TextBox 30">
                <a:extLst>
                  <a:ext uri="{FF2B5EF4-FFF2-40B4-BE49-F238E27FC236}">
                    <a16:creationId xmlns:a16="http://schemas.microsoft.com/office/drawing/2014/main" id="{8997DB31-94F8-A2EC-3C89-DDB5E8519F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2" name="Oval 31">
                <a:extLst>
                  <a:ext uri="{FF2B5EF4-FFF2-40B4-BE49-F238E27FC236}">
                    <a16:creationId xmlns:a16="http://schemas.microsoft.com/office/drawing/2014/main" id="{71594A4B-A2BA-A9D9-A2CF-D96E06416A5E}"/>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DD93DDDA-7CF0-B9C3-91E7-AD0ED22BE290}"/>
                </a:ext>
              </a:extLst>
            </p:cNvPr>
            <p:cNvGrpSpPr/>
            <p:nvPr/>
          </p:nvGrpSpPr>
          <p:grpSpPr>
            <a:xfrm>
              <a:off x="6102890" y="2569951"/>
              <a:ext cx="1097780" cy="681248"/>
              <a:chOff x="6102890" y="2569951"/>
              <a:chExt cx="1097780" cy="681248"/>
            </a:xfrm>
          </p:grpSpPr>
          <p:sp>
            <p:nvSpPr>
              <p:cNvPr id="29" name="TextBox 28">
                <a:extLst>
                  <a:ext uri="{FF2B5EF4-FFF2-40B4-BE49-F238E27FC236}">
                    <a16:creationId xmlns:a16="http://schemas.microsoft.com/office/drawing/2014/main" id="{20A37F33-CB41-60CA-1AE6-A81E411F43B0}"/>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0" name="Oval 29">
                <a:extLst>
                  <a:ext uri="{FF2B5EF4-FFF2-40B4-BE49-F238E27FC236}">
                    <a16:creationId xmlns:a16="http://schemas.microsoft.com/office/drawing/2014/main" id="{95E21FA2-17D4-C186-6540-052EE58F2882}"/>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F8D97512-CBBF-3A1E-27AC-081BA05EDEF9}"/>
                </a:ext>
              </a:extLst>
            </p:cNvPr>
            <p:cNvGrpSpPr/>
            <p:nvPr/>
          </p:nvGrpSpPr>
          <p:grpSpPr>
            <a:xfrm>
              <a:off x="7367118" y="2566486"/>
              <a:ext cx="1097780" cy="681248"/>
              <a:chOff x="7367118" y="2566486"/>
              <a:chExt cx="1097780" cy="681248"/>
            </a:xfrm>
          </p:grpSpPr>
          <p:sp>
            <p:nvSpPr>
              <p:cNvPr id="26" name="TextBox 25">
                <a:extLst>
                  <a:ext uri="{FF2B5EF4-FFF2-40B4-BE49-F238E27FC236}">
                    <a16:creationId xmlns:a16="http://schemas.microsoft.com/office/drawing/2014/main" id="{9098E09A-E2DE-BD05-2767-FA28EB6E50E9}"/>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8" name="Oval 27">
                <a:extLst>
                  <a:ext uri="{FF2B5EF4-FFF2-40B4-BE49-F238E27FC236}">
                    <a16:creationId xmlns:a16="http://schemas.microsoft.com/office/drawing/2014/main" id="{53B171BB-F140-25C3-9579-B08E6E54067C}"/>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2" name="Group 41">
            <a:extLst>
              <a:ext uri="{FF2B5EF4-FFF2-40B4-BE49-F238E27FC236}">
                <a16:creationId xmlns:a16="http://schemas.microsoft.com/office/drawing/2014/main" id="{079A42E7-9CBE-D41C-34FD-75CF94AF30F0}"/>
              </a:ext>
            </a:extLst>
          </p:cNvPr>
          <p:cNvGrpSpPr/>
          <p:nvPr/>
        </p:nvGrpSpPr>
        <p:grpSpPr>
          <a:xfrm>
            <a:off x="1387051" y="3956514"/>
            <a:ext cx="6217039" cy="684713"/>
            <a:chOff x="2247859" y="2566486"/>
            <a:chExt cx="6217039" cy="684713"/>
          </a:xfrm>
        </p:grpSpPr>
        <p:grpSp>
          <p:nvGrpSpPr>
            <p:cNvPr id="69" name="Group 68">
              <a:extLst>
                <a:ext uri="{FF2B5EF4-FFF2-40B4-BE49-F238E27FC236}">
                  <a16:creationId xmlns:a16="http://schemas.microsoft.com/office/drawing/2014/main" id="{E09639D0-F3B3-6A0F-6903-B3D8E5B1EDF9}"/>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DB29EC95-94BD-A4A2-9C0B-1DB30D50838A}"/>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625F7D60-AC40-2613-B5DD-2AFFCB81041F}"/>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AE09CE06-78B2-6DD5-6DC7-04C4DDC13D95}"/>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FD83E2C8-3F12-6388-3D5D-C23F89885BD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BE8AC477-90C4-5DDA-2090-46F9524F71F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C061D2D6-6BFD-5979-BA63-03866368C810}"/>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72E2FE2E-4C7E-CF6D-24BC-9A32858BF056}"/>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E558388A-E2D4-5780-AC61-CF9E1A199140}"/>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2EEDC96D-B4E8-FAB3-E632-41E2A6E49143}"/>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5E37DA26-1C9F-D5B2-9FCF-7AD00AC02687}"/>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4B270A6E-2AAA-2072-A7B6-C42E4F491431}"/>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B30E337A-4B72-BF00-50CA-4CBFD525851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83F70508-FD94-C671-AA1B-087C6F73DE4A}"/>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F07AECAC-BADE-E952-C136-DBBB61025C52}"/>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84" name="Group 83">
            <a:extLst>
              <a:ext uri="{FF2B5EF4-FFF2-40B4-BE49-F238E27FC236}">
                <a16:creationId xmlns:a16="http://schemas.microsoft.com/office/drawing/2014/main" id="{2240D98E-116A-4C2F-C291-6430C706635D}"/>
              </a:ext>
            </a:extLst>
          </p:cNvPr>
          <p:cNvGrpSpPr/>
          <p:nvPr/>
        </p:nvGrpSpPr>
        <p:grpSpPr>
          <a:xfrm>
            <a:off x="1388726" y="5455394"/>
            <a:ext cx="6217039" cy="684713"/>
            <a:chOff x="2247859" y="2566486"/>
            <a:chExt cx="6217039" cy="684713"/>
          </a:xfrm>
        </p:grpSpPr>
        <p:grpSp>
          <p:nvGrpSpPr>
            <p:cNvPr id="85" name="Group 84">
              <a:extLst>
                <a:ext uri="{FF2B5EF4-FFF2-40B4-BE49-F238E27FC236}">
                  <a16:creationId xmlns:a16="http://schemas.microsoft.com/office/drawing/2014/main" id="{772F0FB7-B199-9DF7-9560-930D5B57EAAE}"/>
                </a:ext>
              </a:extLst>
            </p:cNvPr>
            <p:cNvGrpSpPr/>
            <p:nvPr/>
          </p:nvGrpSpPr>
          <p:grpSpPr>
            <a:xfrm>
              <a:off x="2247859" y="2569955"/>
              <a:ext cx="1097780" cy="496582"/>
              <a:chOff x="2247859" y="2569955"/>
              <a:chExt cx="1097780" cy="496582"/>
            </a:xfrm>
          </p:grpSpPr>
          <p:sp>
            <p:nvSpPr>
              <p:cNvPr id="98" name="TextBox 97">
                <a:extLst>
                  <a:ext uri="{FF2B5EF4-FFF2-40B4-BE49-F238E27FC236}">
                    <a16:creationId xmlns:a16="http://schemas.microsoft.com/office/drawing/2014/main" id="{AF6D7C38-78E3-D00F-5FE6-786159CF73D7}"/>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99" name="Oval 98">
                <a:extLst>
                  <a:ext uri="{FF2B5EF4-FFF2-40B4-BE49-F238E27FC236}">
                    <a16:creationId xmlns:a16="http://schemas.microsoft.com/office/drawing/2014/main" id="{EC2EB1E2-B5A2-4DB9-AC30-FAE866BDB303}"/>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6" name="Group 85">
              <a:extLst>
                <a:ext uri="{FF2B5EF4-FFF2-40B4-BE49-F238E27FC236}">
                  <a16:creationId xmlns:a16="http://schemas.microsoft.com/office/drawing/2014/main" id="{234A06FB-88CB-DE1B-68F5-AD17E00BF64D}"/>
                </a:ext>
              </a:extLst>
            </p:cNvPr>
            <p:cNvGrpSpPr/>
            <p:nvPr/>
          </p:nvGrpSpPr>
          <p:grpSpPr>
            <a:xfrm>
              <a:off x="3532870" y="2566490"/>
              <a:ext cx="1097780" cy="681248"/>
              <a:chOff x="3532870" y="2566490"/>
              <a:chExt cx="1097780" cy="681248"/>
            </a:xfrm>
          </p:grpSpPr>
          <p:sp>
            <p:nvSpPr>
              <p:cNvPr id="96" name="TextBox 95">
                <a:extLst>
                  <a:ext uri="{FF2B5EF4-FFF2-40B4-BE49-F238E27FC236}">
                    <a16:creationId xmlns:a16="http://schemas.microsoft.com/office/drawing/2014/main" id="{BE11E78C-D426-F0F0-4CDB-D9D6D97F7717}"/>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97" name="Oval 96">
                <a:extLst>
                  <a:ext uri="{FF2B5EF4-FFF2-40B4-BE49-F238E27FC236}">
                    <a16:creationId xmlns:a16="http://schemas.microsoft.com/office/drawing/2014/main" id="{1947A04F-72F1-DB66-F373-15C062E71425}"/>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7" name="Group 86">
              <a:extLst>
                <a:ext uri="{FF2B5EF4-FFF2-40B4-BE49-F238E27FC236}">
                  <a16:creationId xmlns:a16="http://schemas.microsoft.com/office/drawing/2014/main" id="{9F50CF38-156A-334E-E5F1-D77A50FD7C12}"/>
                </a:ext>
              </a:extLst>
            </p:cNvPr>
            <p:cNvGrpSpPr/>
            <p:nvPr/>
          </p:nvGrpSpPr>
          <p:grpSpPr>
            <a:xfrm>
              <a:off x="4880224" y="2573416"/>
              <a:ext cx="1097780" cy="496582"/>
              <a:chOff x="4880224" y="2573416"/>
              <a:chExt cx="1097780" cy="496582"/>
            </a:xfrm>
          </p:grpSpPr>
          <p:sp>
            <p:nvSpPr>
              <p:cNvPr id="94" name="TextBox 93">
                <a:extLst>
                  <a:ext uri="{FF2B5EF4-FFF2-40B4-BE49-F238E27FC236}">
                    <a16:creationId xmlns:a16="http://schemas.microsoft.com/office/drawing/2014/main" id="{F7F7D431-9E03-728B-5684-1F1AA380B1FE}"/>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95" name="Oval 94">
                <a:extLst>
                  <a:ext uri="{FF2B5EF4-FFF2-40B4-BE49-F238E27FC236}">
                    <a16:creationId xmlns:a16="http://schemas.microsoft.com/office/drawing/2014/main" id="{5266554E-994D-244D-5E2C-C54EB2072769}"/>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8" name="Group 87">
              <a:extLst>
                <a:ext uri="{FF2B5EF4-FFF2-40B4-BE49-F238E27FC236}">
                  <a16:creationId xmlns:a16="http://schemas.microsoft.com/office/drawing/2014/main" id="{4A98F114-6200-77CC-73BF-995956D40168}"/>
                </a:ext>
              </a:extLst>
            </p:cNvPr>
            <p:cNvGrpSpPr/>
            <p:nvPr/>
          </p:nvGrpSpPr>
          <p:grpSpPr>
            <a:xfrm>
              <a:off x="6102890" y="2569951"/>
              <a:ext cx="1097780" cy="681248"/>
              <a:chOff x="6102890" y="2569951"/>
              <a:chExt cx="1097780" cy="681248"/>
            </a:xfrm>
          </p:grpSpPr>
          <p:sp>
            <p:nvSpPr>
              <p:cNvPr id="92" name="TextBox 91">
                <a:extLst>
                  <a:ext uri="{FF2B5EF4-FFF2-40B4-BE49-F238E27FC236}">
                    <a16:creationId xmlns:a16="http://schemas.microsoft.com/office/drawing/2014/main" id="{7B593231-FF50-1921-92B8-CD040204A8BE}"/>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93" name="Oval 92">
                <a:extLst>
                  <a:ext uri="{FF2B5EF4-FFF2-40B4-BE49-F238E27FC236}">
                    <a16:creationId xmlns:a16="http://schemas.microsoft.com/office/drawing/2014/main" id="{BA2FCB98-5977-DDEB-8107-34E9CC510EC8}"/>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9" name="Group 88">
              <a:extLst>
                <a:ext uri="{FF2B5EF4-FFF2-40B4-BE49-F238E27FC236}">
                  <a16:creationId xmlns:a16="http://schemas.microsoft.com/office/drawing/2014/main" id="{A7FBE10C-DB19-2FF9-B138-3317261F3400}"/>
                </a:ext>
              </a:extLst>
            </p:cNvPr>
            <p:cNvGrpSpPr/>
            <p:nvPr/>
          </p:nvGrpSpPr>
          <p:grpSpPr>
            <a:xfrm>
              <a:off x="7367118" y="2566486"/>
              <a:ext cx="1097780" cy="681248"/>
              <a:chOff x="7367118" y="2566486"/>
              <a:chExt cx="1097780" cy="681248"/>
            </a:xfrm>
          </p:grpSpPr>
          <p:sp>
            <p:nvSpPr>
              <p:cNvPr id="90" name="TextBox 89">
                <a:extLst>
                  <a:ext uri="{FF2B5EF4-FFF2-40B4-BE49-F238E27FC236}">
                    <a16:creationId xmlns:a16="http://schemas.microsoft.com/office/drawing/2014/main" id="{08B78003-0482-2966-CDF2-2B68188A9EC5}"/>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91" name="Oval 90">
                <a:extLst>
                  <a:ext uri="{FF2B5EF4-FFF2-40B4-BE49-F238E27FC236}">
                    <a16:creationId xmlns:a16="http://schemas.microsoft.com/office/drawing/2014/main" id="{5AEA3DAF-7007-FDC5-94BE-76B46E24957A}"/>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00" name="Group 99">
            <a:extLst>
              <a:ext uri="{FF2B5EF4-FFF2-40B4-BE49-F238E27FC236}">
                <a16:creationId xmlns:a16="http://schemas.microsoft.com/office/drawing/2014/main" id="{79B3D33F-29F2-9F6D-26C1-76A7C6C2F425}"/>
              </a:ext>
            </a:extLst>
          </p:cNvPr>
          <p:cNvGrpSpPr/>
          <p:nvPr/>
        </p:nvGrpSpPr>
        <p:grpSpPr>
          <a:xfrm>
            <a:off x="1793774" y="2355746"/>
            <a:ext cx="5323662" cy="281919"/>
            <a:chOff x="2663931" y="2532725"/>
            <a:chExt cx="5323662" cy="281919"/>
          </a:xfrm>
        </p:grpSpPr>
        <p:sp>
          <p:nvSpPr>
            <p:cNvPr id="101" name="TextBox 100">
              <a:extLst>
                <a:ext uri="{FF2B5EF4-FFF2-40B4-BE49-F238E27FC236}">
                  <a16:creationId xmlns:a16="http://schemas.microsoft.com/office/drawing/2014/main" id="{64F73EEE-72F7-E91D-5B36-CC8DD5F480A4}"/>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02" name="TextBox 101">
              <a:extLst>
                <a:ext uri="{FF2B5EF4-FFF2-40B4-BE49-F238E27FC236}">
                  <a16:creationId xmlns:a16="http://schemas.microsoft.com/office/drawing/2014/main" id="{1A8D39A3-1856-1B15-1A93-85B23EE95BC5}"/>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03" name="TextBox 102">
              <a:extLst>
                <a:ext uri="{FF2B5EF4-FFF2-40B4-BE49-F238E27FC236}">
                  <a16:creationId xmlns:a16="http://schemas.microsoft.com/office/drawing/2014/main" id="{EDD7CE13-8C15-5C62-2EFD-37EFE3EA033A}"/>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04" name="TextBox 103">
              <a:extLst>
                <a:ext uri="{FF2B5EF4-FFF2-40B4-BE49-F238E27FC236}">
                  <a16:creationId xmlns:a16="http://schemas.microsoft.com/office/drawing/2014/main" id="{4F530C25-8AE2-DF46-0D4F-C5466A0ABCF4}"/>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05" name="TextBox 104">
              <a:extLst>
                <a:ext uri="{FF2B5EF4-FFF2-40B4-BE49-F238E27FC236}">
                  <a16:creationId xmlns:a16="http://schemas.microsoft.com/office/drawing/2014/main" id="{961F5FB6-ED2E-BC54-D205-E48074F614A1}"/>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106" name="Group 105">
            <a:extLst>
              <a:ext uri="{FF2B5EF4-FFF2-40B4-BE49-F238E27FC236}">
                <a16:creationId xmlns:a16="http://schemas.microsoft.com/office/drawing/2014/main" id="{841DABCA-4547-1C1A-80A5-269C49007F6C}"/>
              </a:ext>
            </a:extLst>
          </p:cNvPr>
          <p:cNvGrpSpPr/>
          <p:nvPr/>
        </p:nvGrpSpPr>
        <p:grpSpPr>
          <a:xfrm>
            <a:off x="1793774" y="3911698"/>
            <a:ext cx="5323662" cy="281919"/>
            <a:chOff x="2663931" y="2532725"/>
            <a:chExt cx="5323662" cy="281919"/>
          </a:xfrm>
        </p:grpSpPr>
        <p:sp>
          <p:nvSpPr>
            <p:cNvPr id="107" name="TextBox 106">
              <a:extLst>
                <a:ext uri="{FF2B5EF4-FFF2-40B4-BE49-F238E27FC236}">
                  <a16:creationId xmlns:a16="http://schemas.microsoft.com/office/drawing/2014/main" id="{1001A15A-6261-00D8-01E9-5F85507B3629}"/>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08" name="TextBox 107">
              <a:extLst>
                <a:ext uri="{FF2B5EF4-FFF2-40B4-BE49-F238E27FC236}">
                  <a16:creationId xmlns:a16="http://schemas.microsoft.com/office/drawing/2014/main" id="{9B3F2B2C-82BC-D5D4-6CB1-3D333B501B45}"/>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09" name="TextBox 108">
              <a:extLst>
                <a:ext uri="{FF2B5EF4-FFF2-40B4-BE49-F238E27FC236}">
                  <a16:creationId xmlns:a16="http://schemas.microsoft.com/office/drawing/2014/main" id="{4A6ADAFF-2C1B-D7A3-8EA1-87CF415FF5F1}"/>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10" name="TextBox 109">
              <a:extLst>
                <a:ext uri="{FF2B5EF4-FFF2-40B4-BE49-F238E27FC236}">
                  <a16:creationId xmlns:a16="http://schemas.microsoft.com/office/drawing/2014/main" id="{DDB87499-A115-472A-9C0F-D4EE9EB66B6A}"/>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11" name="TextBox 110">
              <a:extLst>
                <a:ext uri="{FF2B5EF4-FFF2-40B4-BE49-F238E27FC236}">
                  <a16:creationId xmlns:a16="http://schemas.microsoft.com/office/drawing/2014/main" id="{F4A06176-092C-EBDD-A36E-F9C8FDE77FB5}"/>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112" name="Group 111">
            <a:extLst>
              <a:ext uri="{FF2B5EF4-FFF2-40B4-BE49-F238E27FC236}">
                <a16:creationId xmlns:a16="http://schemas.microsoft.com/office/drawing/2014/main" id="{75AD9BD5-313E-1419-A46A-316B11630E2F}"/>
              </a:ext>
            </a:extLst>
          </p:cNvPr>
          <p:cNvGrpSpPr/>
          <p:nvPr/>
        </p:nvGrpSpPr>
        <p:grpSpPr>
          <a:xfrm>
            <a:off x="1801153" y="5416033"/>
            <a:ext cx="5323662" cy="281919"/>
            <a:chOff x="2663931" y="2532725"/>
            <a:chExt cx="5323662" cy="281919"/>
          </a:xfrm>
        </p:grpSpPr>
        <p:sp>
          <p:nvSpPr>
            <p:cNvPr id="113" name="TextBox 112">
              <a:extLst>
                <a:ext uri="{FF2B5EF4-FFF2-40B4-BE49-F238E27FC236}">
                  <a16:creationId xmlns:a16="http://schemas.microsoft.com/office/drawing/2014/main" id="{B841A381-670A-D452-549B-D94E2A2D3BD8}"/>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14" name="TextBox 113">
              <a:extLst>
                <a:ext uri="{FF2B5EF4-FFF2-40B4-BE49-F238E27FC236}">
                  <a16:creationId xmlns:a16="http://schemas.microsoft.com/office/drawing/2014/main" id="{F4524EBF-4FDF-6EF0-9A69-3E570912C790}"/>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15" name="TextBox 114">
              <a:extLst>
                <a:ext uri="{FF2B5EF4-FFF2-40B4-BE49-F238E27FC236}">
                  <a16:creationId xmlns:a16="http://schemas.microsoft.com/office/drawing/2014/main" id="{BB30EEA0-1337-E689-7EAF-DFAFB5AED8F7}"/>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16" name="TextBox 115">
              <a:extLst>
                <a:ext uri="{FF2B5EF4-FFF2-40B4-BE49-F238E27FC236}">
                  <a16:creationId xmlns:a16="http://schemas.microsoft.com/office/drawing/2014/main" id="{182113E7-E222-A85B-CDBD-6B9D9AD44F08}"/>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17" name="TextBox 116">
              <a:extLst>
                <a:ext uri="{FF2B5EF4-FFF2-40B4-BE49-F238E27FC236}">
                  <a16:creationId xmlns:a16="http://schemas.microsoft.com/office/drawing/2014/main" id="{E99D5AAF-8502-265E-1206-82C18E1C90B9}"/>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64930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In thinking about the staff and care, please answer the following questions:</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827189"/>
            <a:ext cx="6976058" cy="738664"/>
          </a:xfrm>
          <a:prstGeom prst="rect">
            <a:avLst/>
          </a:prstGeom>
          <a:noFill/>
        </p:spPr>
        <p:txBody>
          <a:bodyPr wrap="square">
            <a:spAutoFit/>
          </a:bodyPr>
          <a:lstStyle/>
          <a:p>
            <a:pPr marL="342900" indent="-342900">
              <a:buFont typeface="+mj-lt"/>
              <a:buAutoNum type="alphaUcPeriod" startAt="4"/>
            </a:pPr>
            <a:r>
              <a:rPr lang="en-US" sz="1400" b="1" dirty="0">
                <a:solidFill>
                  <a:schemeClr val="tx2"/>
                </a:solidFill>
              </a:rPr>
              <a:t>Do you feel that your individual health and wellbeing needs as an Indigenous person are being met by this service provider and their staff/team?</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3948845"/>
            <a:ext cx="8081384" cy="954107"/>
          </a:xfrm>
          <a:prstGeom prst="rect">
            <a:avLst/>
          </a:prstGeom>
          <a:noFill/>
        </p:spPr>
        <p:txBody>
          <a:bodyPr wrap="square">
            <a:spAutoFit/>
          </a:bodyPr>
          <a:lstStyle/>
          <a:p>
            <a:pPr marL="342900" indent="-342900">
              <a:buFont typeface="+mj-lt"/>
              <a:buAutoNum type="alphaUcPeriod" startAt="5"/>
            </a:pPr>
            <a:r>
              <a:rPr lang="en-US" sz="1400" b="1" dirty="0">
                <a:solidFill>
                  <a:schemeClr val="tx2"/>
                </a:solidFill>
              </a:rPr>
              <a:t>Do you feel that the staff acknowledges and provides care according to your unique needs which could be affected by your past experiences as an Indigenous Person due to ongoing colonization, Missing and Murdered Indigenous Women and Girls (MMIWG2S+), Residential Schools and the 60s Scoop?</a:t>
            </a:r>
            <a:endParaRPr lang="en-CA" sz="1400" b="1" dirty="0">
              <a:solidFill>
                <a:schemeClr val="tx2"/>
              </a:solidFill>
            </a:endParaRPr>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4</a:t>
            </a:r>
            <a:endParaRPr lang="en-US" sz="12000" i="1" dirty="0">
              <a:solidFill>
                <a:schemeClr val="tx2">
                  <a:alpha val="32000"/>
                </a:schemeClr>
              </a:solidFill>
              <a:ea typeface="+mj-ea"/>
              <a:cs typeface="Arial" panose="020B0604020202020204" pitchFamily="34" charset="0"/>
            </a:endParaRPr>
          </a:p>
        </p:txBody>
      </p:sp>
      <p:grpSp>
        <p:nvGrpSpPr>
          <p:cNvPr id="6" name="Group 5">
            <a:extLst>
              <a:ext uri="{FF2B5EF4-FFF2-40B4-BE49-F238E27FC236}">
                <a16:creationId xmlns:a16="http://schemas.microsoft.com/office/drawing/2014/main" id="{C814E706-5022-28AE-46D1-71948F5E6A92}"/>
              </a:ext>
            </a:extLst>
          </p:cNvPr>
          <p:cNvGrpSpPr/>
          <p:nvPr/>
        </p:nvGrpSpPr>
        <p:grpSpPr>
          <a:xfrm>
            <a:off x="1385373" y="2738980"/>
            <a:ext cx="6217039" cy="684713"/>
            <a:chOff x="2247859" y="2566486"/>
            <a:chExt cx="6217039" cy="684713"/>
          </a:xfrm>
        </p:grpSpPr>
        <p:grpSp>
          <p:nvGrpSpPr>
            <p:cNvPr id="7" name="Group 6">
              <a:extLst>
                <a:ext uri="{FF2B5EF4-FFF2-40B4-BE49-F238E27FC236}">
                  <a16:creationId xmlns:a16="http://schemas.microsoft.com/office/drawing/2014/main" id="{81222A33-9086-5E0D-0B57-F6C41CD9B26F}"/>
                </a:ext>
              </a:extLst>
            </p:cNvPr>
            <p:cNvGrpSpPr/>
            <p:nvPr/>
          </p:nvGrpSpPr>
          <p:grpSpPr>
            <a:xfrm>
              <a:off x="2247859" y="2569955"/>
              <a:ext cx="1097780" cy="496582"/>
              <a:chOff x="2247859" y="2569955"/>
              <a:chExt cx="1097780" cy="496582"/>
            </a:xfrm>
          </p:grpSpPr>
          <p:sp>
            <p:nvSpPr>
              <p:cNvPr id="35" name="TextBox 34">
                <a:extLst>
                  <a:ext uri="{FF2B5EF4-FFF2-40B4-BE49-F238E27FC236}">
                    <a16:creationId xmlns:a16="http://schemas.microsoft.com/office/drawing/2014/main" id="{6D604FDC-8403-919F-50BC-E423D1E13ED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36" name="Oval 35">
                <a:extLst>
                  <a:ext uri="{FF2B5EF4-FFF2-40B4-BE49-F238E27FC236}">
                    <a16:creationId xmlns:a16="http://schemas.microsoft.com/office/drawing/2014/main" id="{EA445BC1-C1F8-C3EC-6460-68A54651C1D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EFAB0170-2CE5-98C2-B3AE-F1FEAB6A5A06}"/>
                </a:ext>
              </a:extLst>
            </p:cNvPr>
            <p:cNvGrpSpPr/>
            <p:nvPr/>
          </p:nvGrpSpPr>
          <p:grpSpPr>
            <a:xfrm>
              <a:off x="3532870" y="2566490"/>
              <a:ext cx="1097780" cy="681248"/>
              <a:chOff x="3532870" y="2566490"/>
              <a:chExt cx="1097780" cy="681248"/>
            </a:xfrm>
          </p:grpSpPr>
          <p:sp>
            <p:nvSpPr>
              <p:cNvPr id="33" name="TextBox 32">
                <a:extLst>
                  <a:ext uri="{FF2B5EF4-FFF2-40B4-BE49-F238E27FC236}">
                    <a16:creationId xmlns:a16="http://schemas.microsoft.com/office/drawing/2014/main" id="{8B5B5A4C-E0A5-CF4F-E27A-A3455906B810}"/>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34" name="Oval 33">
                <a:extLst>
                  <a:ext uri="{FF2B5EF4-FFF2-40B4-BE49-F238E27FC236}">
                    <a16:creationId xmlns:a16="http://schemas.microsoft.com/office/drawing/2014/main" id="{31279F0B-426B-A241-D38B-1FA4EFF0E52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C07453A4-963F-54B6-1132-8D2A83147A5A}"/>
                </a:ext>
              </a:extLst>
            </p:cNvPr>
            <p:cNvGrpSpPr/>
            <p:nvPr/>
          </p:nvGrpSpPr>
          <p:grpSpPr>
            <a:xfrm>
              <a:off x="4880224" y="2573416"/>
              <a:ext cx="1097780" cy="496582"/>
              <a:chOff x="4880224" y="2573416"/>
              <a:chExt cx="1097780" cy="496582"/>
            </a:xfrm>
          </p:grpSpPr>
          <p:sp>
            <p:nvSpPr>
              <p:cNvPr id="31" name="TextBox 30">
                <a:extLst>
                  <a:ext uri="{FF2B5EF4-FFF2-40B4-BE49-F238E27FC236}">
                    <a16:creationId xmlns:a16="http://schemas.microsoft.com/office/drawing/2014/main" id="{8997DB31-94F8-A2EC-3C89-DDB5E8519F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2" name="Oval 31">
                <a:extLst>
                  <a:ext uri="{FF2B5EF4-FFF2-40B4-BE49-F238E27FC236}">
                    <a16:creationId xmlns:a16="http://schemas.microsoft.com/office/drawing/2014/main" id="{71594A4B-A2BA-A9D9-A2CF-D96E06416A5E}"/>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DD93DDDA-7CF0-B9C3-91E7-AD0ED22BE290}"/>
                </a:ext>
              </a:extLst>
            </p:cNvPr>
            <p:cNvGrpSpPr/>
            <p:nvPr/>
          </p:nvGrpSpPr>
          <p:grpSpPr>
            <a:xfrm>
              <a:off x="6102890" y="2569951"/>
              <a:ext cx="1097780" cy="681248"/>
              <a:chOff x="6102890" y="2569951"/>
              <a:chExt cx="1097780" cy="681248"/>
            </a:xfrm>
          </p:grpSpPr>
          <p:sp>
            <p:nvSpPr>
              <p:cNvPr id="29" name="TextBox 28">
                <a:extLst>
                  <a:ext uri="{FF2B5EF4-FFF2-40B4-BE49-F238E27FC236}">
                    <a16:creationId xmlns:a16="http://schemas.microsoft.com/office/drawing/2014/main" id="{20A37F33-CB41-60CA-1AE6-A81E411F43B0}"/>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0" name="Oval 29">
                <a:extLst>
                  <a:ext uri="{FF2B5EF4-FFF2-40B4-BE49-F238E27FC236}">
                    <a16:creationId xmlns:a16="http://schemas.microsoft.com/office/drawing/2014/main" id="{95E21FA2-17D4-C186-6540-052EE58F2882}"/>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F8D97512-CBBF-3A1E-27AC-081BA05EDEF9}"/>
                </a:ext>
              </a:extLst>
            </p:cNvPr>
            <p:cNvGrpSpPr/>
            <p:nvPr/>
          </p:nvGrpSpPr>
          <p:grpSpPr>
            <a:xfrm>
              <a:off x="7367118" y="2566486"/>
              <a:ext cx="1097780" cy="681248"/>
              <a:chOff x="7367118" y="2566486"/>
              <a:chExt cx="1097780" cy="681248"/>
            </a:xfrm>
          </p:grpSpPr>
          <p:sp>
            <p:nvSpPr>
              <p:cNvPr id="26" name="TextBox 25">
                <a:extLst>
                  <a:ext uri="{FF2B5EF4-FFF2-40B4-BE49-F238E27FC236}">
                    <a16:creationId xmlns:a16="http://schemas.microsoft.com/office/drawing/2014/main" id="{9098E09A-E2DE-BD05-2767-FA28EB6E50E9}"/>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8" name="Oval 27">
                <a:extLst>
                  <a:ext uri="{FF2B5EF4-FFF2-40B4-BE49-F238E27FC236}">
                    <a16:creationId xmlns:a16="http://schemas.microsoft.com/office/drawing/2014/main" id="{53B171BB-F140-25C3-9579-B08E6E54067C}"/>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2" name="Group 41">
            <a:extLst>
              <a:ext uri="{FF2B5EF4-FFF2-40B4-BE49-F238E27FC236}">
                <a16:creationId xmlns:a16="http://schemas.microsoft.com/office/drawing/2014/main" id="{079A42E7-9CBE-D41C-34FD-75CF94AF30F0}"/>
              </a:ext>
            </a:extLst>
          </p:cNvPr>
          <p:cNvGrpSpPr/>
          <p:nvPr/>
        </p:nvGrpSpPr>
        <p:grpSpPr>
          <a:xfrm>
            <a:off x="1387051" y="5081929"/>
            <a:ext cx="6217039" cy="684713"/>
            <a:chOff x="2247859" y="2566486"/>
            <a:chExt cx="6217039" cy="684713"/>
          </a:xfrm>
        </p:grpSpPr>
        <p:grpSp>
          <p:nvGrpSpPr>
            <p:cNvPr id="69" name="Group 68">
              <a:extLst>
                <a:ext uri="{FF2B5EF4-FFF2-40B4-BE49-F238E27FC236}">
                  <a16:creationId xmlns:a16="http://schemas.microsoft.com/office/drawing/2014/main" id="{E09639D0-F3B3-6A0F-6903-B3D8E5B1EDF9}"/>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DB29EC95-94BD-A4A2-9C0B-1DB30D50838A}"/>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625F7D60-AC40-2613-B5DD-2AFFCB81041F}"/>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AE09CE06-78B2-6DD5-6DC7-04C4DDC13D95}"/>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FD83E2C8-3F12-6388-3D5D-C23F89885BD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BE8AC477-90C4-5DDA-2090-46F9524F71F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C061D2D6-6BFD-5979-BA63-03866368C810}"/>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72E2FE2E-4C7E-CF6D-24BC-9A32858BF056}"/>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E558388A-E2D4-5780-AC61-CF9E1A199140}"/>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2EEDC96D-B4E8-FAB3-E632-41E2A6E49143}"/>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5E37DA26-1C9F-D5B2-9FCF-7AD00AC02687}"/>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4B270A6E-2AAA-2072-A7B6-C42E4F491431}"/>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B30E337A-4B72-BF00-50CA-4CBFD525851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83F70508-FD94-C671-AA1B-087C6F73DE4A}"/>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F07AECAC-BADE-E952-C136-DBBB61025C52}"/>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pic>
        <p:nvPicPr>
          <p:cNvPr id="9" name="Graphic 8">
            <a:extLst>
              <a:ext uri="{FF2B5EF4-FFF2-40B4-BE49-F238E27FC236}">
                <a16:creationId xmlns:a16="http://schemas.microsoft.com/office/drawing/2014/main" id="{23145BDD-50D5-DAC5-998D-1C64113D8C55}"/>
              </a:ext>
            </a:extLst>
          </p:cNvPr>
          <p:cNvPicPr>
            <a:picLocks noChangeAspect="1"/>
          </p:cNvPicPr>
          <p:nvPr/>
        </p:nvPicPr>
        <p:blipFill>
          <a:blip r:embed="rId3">
            <a:alphaModFix amt="52000"/>
            <a:extLst>
              <a:ext uri="{96DAC541-7B7A-43D3-8B79-37D633B846F1}">
                <asvg:svgBlip xmlns:asvg="http://schemas.microsoft.com/office/drawing/2016/SVG/main" r:embed="rId4"/>
              </a:ext>
            </a:extLst>
          </a:blip>
          <a:stretch>
            <a:fillRect/>
          </a:stretch>
        </p:blipFill>
        <p:spPr>
          <a:xfrm>
            <a:off x="7693450" y="2440932"/>
            <a:ext cx="3534924" cy="3702432"/>
          </a:xfrm>
          <a:prstGeom prst="rect">
            <a:avLst/>
          </a:prstGeom>
        </p:spPr>
      </p:pic>
      <p:grpSp>
        <p:nvGrpSpPr>
          <p:cNvPr id="11" name="Group 10">
            <a:extLst>
              <a:ext uri="{FF2B5EF4-FFF2-40B4-BE49-F238E27FC236}">
                <a16:creationId xmlns:a16="http://schemas.microsoft.com/office/drawing/2014/main" id="{8B656BDA-48D5-7D8B-C882-CD98CA0ACFF6}"/>
              </a:ext>
            </a:extLst>
          </p:cNvPr>
          <p:cNvGrpSpPr/>
          <p:nvPr/>
        </p:nvGrpSpPr>
        <p:grpSpPr>
          <a:xfrm>
            <a:off x="1793778" y="2702333"/>
            <a:ext cx="5323662" cy="281919"/>
            <a:chOff x="2663931" y="2532725"/>
            <a:chExt cx="5323662" cy="281919"/>
          </a:xfrm>
        </p:grpSpPr>
        <p:sp>
          <p:nvSpPr>
            <p:cNvPr id="12" name="TextBox 11">
              <a:extLst>
                <a:ext uri="{FF2B5EF4-FFF2-40B4-BE49-F238E27FC236}">
                  <a16:creationId xmlns:a16="http://schemas.microsoft.com/office/drawing/2014/main" id="{231B3131-5587-F75E-D5ED-F148B167DA52}"/>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16" name="TextBox 15">
              <a:extLst>
                <a:ext uri="{FF2B5EF4-FFF2-40B4-BE49-F238E27FC236}">
                  <a16:creationId xmlns:a16="http://schemas.microsoft.com/office/drawing/2014/main" id="{B8B0484D-D875-5BCE-6367-89DDC88386CC}"/>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17" name="TextBox 16">
              <a:extLst>
                <a:ext uri="{FF2B5EF4-FFF2-40B4-BE49-F238E27FC236}">
                  <a16:creationId xmlns:a16="http://schemas.microsoft.com/office/drawing/2014/main" id="{1C64089D-33F5-1D00-5461-6289E27551DF}"/>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18" name="TextBox 17">
              <a:extLst>
                <a:ext uri="{FF2B5EF4-FFF2-40B4-BE49-F238E27FC236}">
                  <a16:creationId xmlns:a16="http://schemas.microsoft.com/office/drawing/2014/main" id="{10FAEE10-D01E-D390-24CC-161516137AAA}"/>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19" name="TextBox 18">
              <a:extLst>
                <a:ext uri="{FF2B5EF4-FFF2-40B4-BE49-F238E27FC236}">
                  <a16:creationId xmlns:a16="http://schemas.microsoft.com/office/drawing/2014/main" id="{C1F5D110-1C73-FDC0-40B3-30C958F37F10}"/>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20" name="Group 19">
            <a:extLst>
              <a:ext uri="{FF2B5EF4-FFF2-40B4-BE49-F238E27FC236}">
                <a16:creationId xmlns:a16="http://schemas.microsoft.com/office/drawing/2014/main" id="{1F4B8EEF-180B-BF9F-7207-85D8326F7DFA}"/>
              </a:ext>
            </a:extLst>
          </p:cNvPr>
          <p:cNvGrpSpPr/>
          <p:nvPr/>
        </p:nvGrpSpPr>
        <p:grpSpPr>
          <a:xfrm>
            <a:off x="1793777" y="5047325"/>
            <a:ext cx="5323662" cy="281919"/>
            <a:chOff x="2663931" y="2532725"/>
            <a:chExt cx="5323662" cy="281919"/>
          </a:xfrm>
        </p:grpSpPr>
        <p:sp>
          <p:nvSpPr>
            <p:cNvPr id="21" name="TextBox 20">
              <a:extLst>
                <a:ext uri="{FF2B5EF4-FFF2-40B4-BE49-F238E27FC236}">
                  <a16:creationId xmlns:a16="http://schemas.microsoft.com/office/drawing/2014/main" id="{C70F0D3E-7B5B-6427-7E79-8AB3A7264835}"/>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22" name="TextBox 21">
              <a:extLst>
                <a:ext uri="{FF2B5EF4-FFF2-40B4-BE49-F238E27FC236}">
                  <a16:creationId xmlns:a16="http://schemas.microsoft.com/office/drawing/2014/main" id="{F130A562-9C19-248E-24C8-236F20C01CB2}"/>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24" name="TextBox 23">
              <a:extLst>
                <a:ext uri="{FF2B5EF4-FFF2-40B4-BE49-F238E27FC236}">
                  <a16:creationId xmlns:a16="http://schemas.microsoft.com/office/drawing/2014/main" id="{19013C5E-29FD-186C-C45D-D829F54EDA40}"/>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37" name="TextBox 36">
              <a:extLst>
                <a:ext uri="{FF2B5EF4-FFF2-40B4-BE49-F238E27FC236}">
                  <a16:creationId xmlns:a16="http://schemas.microsoft.com/office/drawing/2014/main" id="{44BC62C4-7120-BF0A-C7EA-2DC389DE1A4C}"/>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38" name="TextBox 37">
              <a:extLst>
                <a:ext uri="{FF2B5EF4-FFF2-40B4-BE49-F238E27FC236}">
                  <a16:creationId xmlns:a16="http://schemas.microsoft.com/office/drawing/2014/main" id="{260DD156-80AC-9FE1-A461-617F12830DF6}"/>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3024391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How can the staff improve their care for Indigenous Patients?</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827189"/>
            <a:ext cx="6976058" cy="523220"/>
          </a:xfrm>
          <a:prstGeom prst="rect">
            <a:avLst/>
          </a:prstGeom>
          <a:noFill/>
        </p:spPr>
        <p:txBody>
          <a:bodyPr wrap="square">
            <a:spAutoFit/>
          </a:bodyPr>
          <a:lstStyle/>
          <a:p>
            <a:pPr marL="342900" indent="-342900">
              <a:buFont typeface="+mj-lt"/>
              <a:buAutoNum type="alphaUcPeriod"/>
            </a:pPr>
            <a:r>
              <a:rPr lang="en-US" sz="1400" b="1" dirty="0">
                <a:solidFill>
                  <a:schemeClr val="tx2"/>
                </a:solidFill>
              </a:rPr>
              <a:t>This office should include more specific information about issues affecting Indigenous People in their brochures/signage/newsletters etc.</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3335901"/>
            <a:ext cx="8081384" cy="523220"/>
          </a:xfrm>
          <a:prstGeom prst="rect">
            <a:avLst/>
          </a:prstGeom>
          <a:noFill/>
        </p:spPr>
        <p:txBody>
          <a:bodyPr wrap="square">
            <a:spAutoFit/>
          </a:bodyPr>
          <a:lstStyle/>
          <a:p>
            <a:pPr marL="342900" indent="-342900">
              <a:buFont typeface="+mj-lt"/>
              <a:buAutoNum type="alphaUcPeriod" startAt="2"/>
            </a:pPr>
            <a:r>
              <a:rPr lang="en-US" sz="1400" b="1" dirty="0">
                <a:solidFill>
                  <a:schemeClr val="tx2"/>
                </a:solidFill>
              </a:rPr>
              <a:t>The service provider should improve their understanding of Traditional Knowledge and Medicine</a:t>
            </a:r>
            <a:endParaRPr lang="en-CA" sz="1400" b="1" dirty="0">
              <a:solidFill>
                <a:schemeClr val="tx2"/>
              </a:solidFill>
            </a:endParaRPr>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5</a:t>
            </a:r>
            <a:endParaRPr lang="en-US" sz="12000" i="1" dirty="0">
              <a:solidFill>
                <a:schemeClr val="tx2">
                  <a:alpha val="32000"/>
                </a:schemeClr>
              </a:solidFill>
              <a:ea typeface="+mj-ea"/>
              <a:cs typeface="Arial" panose="020B0604020202020204" pitchFamily="34" charset="0"/>
            </a:endParaRPr>
          </a:p>
        </p:txBody>
      </p:sp>
      <p:grpSp>
        <p:nvGrpSpPr>
          <p:cNvPr id="6" name="Group 5">
            <a:extLst>
              <a:ext uri="{FF2B5EF4-FFF2-40B4-BE49-F238E27FC236}">
                <a16:creationId xmlns:a16="http://schemas.microsoft.com/office/drawing/2014/main" id="{C814E706-5022-28AE-46D1-71948F5E6A92}"/>
              </a:ext>
            </a:extLst>
          </p:cNvPr>
          <p:cNvGrpSpPr/>
          <p:nvPr/>
        </p:nvGrpSpPr>
        <p:grpSpPr>
          <a:xfrm>
            <a:off x="1385373" y="2487772"/>
            <a:ext cx="6217039" cy="684713"/>
            <a:chOff x="2247859" y="2566486"/>
            <a:chExt cx="6217039" cy="684713"/>
          </a:xfrm>
        </p:grpSpPr>
        <p:grpSp>
          <p:nvGrpSpPr>
            <p:cNvPr id="7" name="Group 6">
              <a:extLst>
                <a:ext uri="{FF2B5EF4-FFF2-40B4-BE49-F238E27FC236}">
                  <a16:creationId xmlns:a16="http://schemas.microsoft.com/office/drawing/2014/main" id="{81222A33-9086-5E0D-0B57-F6C41CD9B26F}"/>
                </a:ext>
              </a:extLst>
            </p:cNvPr>
            <p:cNvGrpSpPr/>
            <p:nvPr/>
          </p:nvGrpSpPr>
          <p:grpSpPr>
            <a:xfrm>
              <a:off x="2247859" y="2569955"/>
              <a:ext cx="1097780" cy="496582"/>
              <a:chOff x="2247859" y="2569955"/>
              <a:chExt cx="1097780" cy="496582"/>
            </a:xfrm>
          </p:grpSpPr>
          <p:sp>
            <p:nvSpPr>
              <p:cNvPr id="35" name="TextBox 34">
                <a:extLst>
                  <a:ext uri="{FF2B5EF4-FFF2-40B4-BE49-F238E27FC236}">
                    <a16:creationId xmlns:a16="http://schemas.microsoft.com/office/drawing/2014/main" id="{6D604FDC-8403-919F-50BC-E423D1E13ED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36" name="Oval 35">
                <a:extLst>
                  <a:ext uri="{FF2B5EF4-FFF2-40B4-BE49-F238E27FC236}">
                    <a16:creationId xmlns:a16="http://schemas.microsoft.com/office/drawing/2014/main" id="{EA445BC1-C1F8-C3EC-6460-68A54651C1D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EFAB0170-2CE5-98C2-B3AE-F1FEAB6A5A06}"/>
                </a:ext>
              </a:extLst>
            </p:cNvPr>
            <p:cNvGrpSpPr/>
            <p:nvPr/>
          </p:nvGrpSpPr>
          <p:grpSpPr>
            <a:xfrm>
              <a:off x="3532870" y="2566490"/>
              <a:ext cx="1097780" cy="681248"/>
              <a:chOff x="3532870" y="2566490"/>
              <a:chExt cx="1097780" cy="681248"/>
            </a:xfrm>
          </p:grpSpPr>
          <p:sp>
            <p:nvSpPr>
              <p:cNvPr id="33" name="TextBox 32">
                <a:extLst>
                  <a:ext uri="{FF2B5EF4-FFF2-40B4-BE49-F238E27FC236}">
                    <a16:creationId xmlns:a16="http://schemas.microsoft.com/office/drawing/2014/main" id="{8B5B5A4C-E0A5-CF4F-E27A-A3455906B810}"/>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34" name="Oval 33">
                <a:extLst>
                  <a:ext uri="{FF2B5EF4-FFF2-40B4-BE49-F238E27FC236}">
                    <a16:creationId xmlns:a16="http://schemas.microsoft.com/office/drawing/2014/main" id="{31279F0B-426B-A241-D38B-1FA4EFF0E52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C07453A4-963F-54B6-1132-8D2A83147A5A}"/>
                </a:ext>
              </a:extLst>
            </p:cNvPr>
            <p:cNvGrpSpPr/>
            <p:nvPr/>
          </p:nvGrpSpPr>
          <p:grpSpPr>
            <a:xfrm>
              <a:off x="4880224" y="2573416"/>
              <a:ext cx="1097780" cy="496582"/>
              <a:chOff x="4880224" y="2573416"/>
              <a:chExt cx="1097780" cy="496582"/>
            </a:xfrm>
          </p:grpSpPr>
          <p:sp>
            <p:nvSpPr>
              <p:cNvPr id="31" name="TextBox 30">
                <a:extLst>
                  <a:ext uri="{FF2B5EF4-FFF2-40B4-BE49-F238E27FC236}">
                    <a16:creationId xmlns:a16="http://schemas.microsoft.com/office/drawing/2014/main" id="{8997DB31-94F8-A2EC-3C89-DDB5E8519F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2" name="Oval 31">
                <a:extLst>
                  <a:ext uri="{FF2B5EF4-FFF2-40B4-BE49-F238E27FC236}">
                    <a16:creationId xmlns:a16="http://schemas.microsoft.com/office/drawing/2014/main" id="{71594A4B-A2BA-A9D9-A2CF-D96E06416A5E}"/>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DD93DDDA-7CF0-B9C3-91E7-AD0ED22BE290}"/>
                </a:ext>
              </a:extLst>
            </p:cNvPr>
            <p:cNvGrpSpPr/>
            <p:nvPr/>
          </p:nvGrpSpPr>
          <p:grpSpPr>
            <a:xfrm>
              <a:off x="6102890" y="2569951"/>
              <a:ext cx="1097780" cy="681248"/>
              <a:chOff x="6102890" y="2569951"/>
              <a:chExt cx="1097780" cy="681248"/>
            </a:xfrm>
          </p:grpSpPr>
          <p:sp>
            <p:nvSpPr>
              <p:cNvPr id="29" name="TextBox 28">
                <a:extLst>
                  <a:ext uri="{FF2B5EF4-FFF2-40B4-BE49-F238E27FC236}">
                    <a16:creationId xmlns:a16="http://schemas.microsoft.com/office/drawing/2014/main" id="{20A37F33-CB41-60CA-1AE6-A81E411F43B0}"/>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0" name="Oval 29">
                <a:extLst>
                  <a:ext uri="{FF2B5EF4-FFF2-40B4-BE49-F238E27FC236}">
                    <a16:creationId xmlns:a16="http://schemas.microsoft.com/office/drawing/2014/main" id="{95E21FA2-17D4-C186-6540-052EE58F2882}"/>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F8D97512-CBBF-3A1E-27AC-081BA05EDEF9}"/>
                </a:ext>
              </a:extLst>
            </p:cNvPr>
            <p:cNvGrpSpPr/>
            <p:nvPr/>
          </p:nvGrpSpPr>
          <p:grpSpPr>
            <a:xfrm>
              <a:off x="7367118" y="2566486"/>
              <a:ext cx="1097780" cy="681248"/>
              <a:chOff x="7367118" y="2566486"/>
              <a:chExt cx="1097780" cy="681248"/>
            </a:xfrm>
          </p:grpSpPr>
          <p:sp>
            <p:nvSpPr>
              <p:cNvPr id="26" name="TextBox 25">
                <a:extLst>
                  <a:ext uri="{FF2B5EF4-FFF2-40B4-BE49-F238E27FC236}">
                    <a16:creationId xmlns:a16="http://schemas.microsoft.com/office/drawing/2014/main" id="{9098E09A-E2DE-BD05-2767-FA28EB6E50E9}"/>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8" name="Oval 27">
                <a:extLst>
                  <a:ext uri="{FF2B5EF4-FFF2-40B4-BE49-F238E27FC236}">
                    <a16:creationId xmlns:a16="http://schemas.microsoft.com/office/drawing/2014/main" id="{53B171BB-F140-25C3-9579-B08E6E54067C}"/>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2" name="Group 41">
            <a:extLst>
              <a:ext uri="{FF2B5EF4-FFF2-40B4-BE49-F238E27FC236}">
                <a16:creationId xmlns:a16="http://schemas.microsoft.com/office/drawing/2014/main" id="{079A42E7-9CBE-D41C-34FD-75CF94AF30F0}"/>
              </a:ext>
            </a:extLst>
          </p:cNvPr>
          <p:cNvGrpSpPr/>
          <p:nvPr/>
        </p:nvGrpSpPr>
        <p:grpSpPr>
          <a:xfrm>
            <a:off x="1387051" y="3966569"/>
            <a:ext cx="6217039" cy="684713"/>
            <a:chOff x="2247859" y="2566486"/>
            <a:chExt cx="6217039" cy="684713"/>
          </a:xfrm>
        </p:grpSpPr>
        <p:grpSp>
          <p:nvGrpSpPr>
            <p:cNvPr id="69" name="Group 68">
              <a:extLst>
                <a:ext uri="{FF2B5EF4-FFF2-40B4-BE49-F238E27FC236}">
                  <a16:creationId xmlns:a16="http://schemas.microsoft.com/office/drawing/2014/main" id="{E09639D0-F3B3-6A0F-6903-B3D8E5B1EDF9}"/>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DB29EC95-94BD-A4A2-9C0B-1DB30D50838A}"/>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625F7D60-AC40-2613-B5DD-2AFFCB81041F}"/>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AE09CE06-78B2-6DD5-6DC7-04C4DDC13D95}"/>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FD83E2C8-3F12-6388-3D5D-C23F89885BD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BE8AC477-90C4-5DDA-2090-46F9524F71F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C061D2D6-6BFD-5979-BA63-03866368C810}"/>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72E2FE2E-4C7E-CF6D-24BC-9A32858BF056}"/>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E558388A-E2D4-5780-AC61-CF9E1A199140}"/>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2EEDC96D-B4E8-FAB3-E632-41E2A6E49143}"/>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5E37DA26-1C9F-D5B2-9FCF-7AD00AC02687}"/>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4B270A6E-2AAA-2072-A7B6-C42E4F491431}"/>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B30E337A-4B72-BF00-50CA-4CBFD525851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83F70508-FD94-C671-AA1B-087C6F73DE4A}"/>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F07AECAC-BADE-E952-C136-DBBB61025C52}"/>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11" name="TextBox 10">
            <a:extLst>
              <a:ext uri="{FF2B5EF4-FFF2-40B4-BE49-F238E27FC236}">
                <a16:creationId xmlns:a16="http://schemas.microsoft.com/office/drawing/2014/main" id="{F62D3636-CD70-5E05-420F-FCBDCB65D9BC}"/>
              </a:ext>
            </a:extLst>
          </p:cNvPr>
          <p:cNvSpPr txBox="1"/>
          <p:nvPr/>
        </p:nvSpPr>
        <p:spPr>
          <a:xfrm>
            <a:off x="1045881" y="4774495"/>
            <a:ext cx="8081384" cy="523220"/>
          </a:xfrm>
          <a:prstGeom prst="rect">
            <a:avLst/>
          </a:prstGeom>
          <a:noFill/>
        </p:spPr>
        <p:txBody>
          <a:bodyPr wrap="square">
            <a:spAutoFit/>
          </a:bodyPr>
          <a:lstStyle/>
          <a:p>
            <a:pPr marL="342900" indent="-342900">
              <a:buFont typeface="+mj-lt"/>
              <a:buAutoNum type="alphaUcPeriod" startAt="3"/>
            </a:pPr>
            <a:r>
              <a:rPr lang="en-US" sz="1400" b="1" dirty="0">
                <a:solidFill>
                  <a:schemeClr val="tx2"/>
                </a:solidFill>
              </a:rPr>
              <a:t>The staff and/or service provider should be more knowledgeable of the issues affecting Indigenous Peoples</a:t>
            </a:r>
            <a:endParaRPr lang="en-CA" sz="1400" b="1" dirty="0">
              <a:solidFill>
                <a:schemeClr val="tx2"/>
              </a:solidFill>
            </a:endParaRPr>
          </a:p>
        </p:txBody>
      </p:sp>
      <p:grpSp>
        <p:nvGrpSpPr>
          <p:cNvPr id="12" name="Group 11">
            <a:extLst>
              <a:ext uri="{FF2B5EF4-FFF2-40B4-BE49-F238E27FC236}">
                <a16:creationId xmlns:a16="http://schemas.microsoft.com/office/drawing/2014/main" id="{CBC1566C-BC61-48C1-3463-4C1A5F76D46B}"/>
              </a:ext>
            </a:extLst>
          </p:cNvPr>
          <p:cNvGrpSpPr/>
          <p:nvPr/>
        </p:nvGrpSpPr>
        <p:grpSpPr>
          <a:xfrm>
            <a:off x="1388727" y="5375005"/>
            <a:ext cx="6217039" cy="684713"/>
            <a:chOff x="2247859" y="2566486"/>
            <a:chExt cx="6217039" cy="684713"/>
          </a:xfrm>
        </p:grpSpPr>
        <p:grpSp>
          <p:nvGrpSpPr>
            <p:cNvPr id="16" name="Group 15">
              <a:extLst>
                <a:ext uri="{FF2B5EF4-FFF2-40B4-BE49-F238E27FC236}">
                  <a16:creationId xmlns:a16="http://schemas.microsoft.com/office/drawing/2014/main" id="{A7937F2F-16B7-C9E6-4D70-63E6708945A9}"/>
                </a:ext>
              </a:extLst>
            </p:cNvPr>
            <p:cNvGrpSpPr/>
            <p:nvPr/>
          </p:nvGrpSpPr>
          <p:grpSpPr>
            <a:xfrm>
              <a:off x="2247859" y="2569955"/>
              <a:ext cx="1097780" cy="496582"/>
              <a:chOff x="2247859" y="2569955"/>
              <a:chExt cx="1097780" cy="496582"/>
            </a:xfrm>
          </p:grpSpPr>
          <p:sp>
            <p:nvSpPr>
              <p:cNvPr id="43" name="TextBox 42">
                <a:extLst>
                  <a:ext uri="{FF2B5EF4-FFF2-40B4-BE49-F238E27FC236}">
                    <a16:creationId xmlns:a16="http://schemas.microsoft.com/office/drawing/2014/main" id="{9FBDD93C-26FC-700D-E93C-F2084C2CAC9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44" name="Oval 43">
                <a:extLst>
                  <a:ext uri="{FF2B5EF4-FFF2-40B4-BE49-F238E27FC236}">
                    <a16:creationId xmlns:a16="http://schemas.microsoft.com/office/drawing/2014/main" id="{0A4441F5-B8E9-94F3-866F-A70301FE755A}"/>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 name="Group 16">
              <a:extLst>
                <a:ext uri="{FF2B5EF4-FFF2-40B4-BE49-F238E27FC236}">
                  <a16:creationId xmlns:a16="http://schemas.microsoft.com/office/drawing/2014/main" id="{A64F6930-F7A0-891C-C0C5-1A9AEB7A7C0E}"/>
                </a:ext>
              </a:extLst>
            </p:cNvPr>
            <p:cNvGrpSpPr/>
            <p:nvPr/>
          </p:nvGrpSpPr>
          <p:grpSpPr>
            <a:xfrm>
              <a:off x="3532870" y="2566490"/>
              <a:ext cx="1097780" cy="681248"/>
              <a:chOff x="3532870" y="2566490"/>
              <a:chExt cx="1097780" cy="681248"/>
            </a:xfrm>
          </p:grpSpPr>
          <p:sp>
            <p:nvSpPr>
              <p:cNvPr id="40" name="TextBox 39">
                <a:extLst>
                  <a:ext uri="{FF2B5EF4-FFF2-40B4-BE49-F238E27FC236}">
                    <a16:creationId xmlns:a16="http://schemas.microsoft.com/office/drawing/2014/main" id="{B6949955-577E-0D09-B795-2527B529A5C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41" name="Oval 40">
                <a:extLst>
                  <a:ext uri="{FF2B5EF4-FFF2-40B4-BE49-F238E27FC236}">
                    <a16:creationId xmlns:a16="http://schemas.microsoft.com/office/drawing/2014/main" id="{31130E82-9C94-87F6-F7D4-25741A2F94AA}"/>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D180988B-C129-04D9-111E-868A614DE868}"/>
                </a:ext>
              </a:extLst>
            </p:cNvPr>
            <p:cNvGrpSpPr/>
            <p:nvPr/>
          </p:nvGrpSpPr>
          <p:grpSpPr>
            <a:xfrm>
              <a:off x="4880224" y="2573416"/>
              <a:ext cx="1097780" cy="496582"/>
              <a:chOff x="4880224" y="2573416"/>
              <a:chExt cx="1097780" cy="496582"/>
            </a:xfrm>
          </p:grpSpPr>
          <p:sp>
            <p:nvSpPr>
              <p:cNvPr id="38" name="TextBox 37">
                <a:extLst>
                  <a:ext uri="{FF2B5EF4-FFF2-40B4-BE49-F238E27FC236}">
                    <a16:creationId xmlns:a16="http://schemas.microsoft.com/office/drawing/2014/main" id="{240D8805-CF5A-3A6B-43C9-FF5E6FCF756E}"/>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9" name="Oval 38">
                <a:extLst>
                  <a:ext uri="{FF2B5EF4-FFF2-40B4-BE49-F238E27FC236}">
                    <a16:creationId xmlns:a16="http://schemas.microsoft.com/office/drawing/2014/main" id="{FA7B9B36-6C6D-CB86-8D39-9896E5A1F728}"/>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9" name="Group 18">
              <a:extLst>
                <a:ext uri="{FF2B5EF4-FFF2-40B4-BE49-F238E27FC236}">
                  <a16:creationId xmlns:a16="http://schemas.microsoft.com/office/drawing/2014/main" id="{81A9641E-75AD-8674-33A0-E24D3CED6C16}"/>
                </a:ext>
              </a:extLst>
            </p:cNvPr>
            <p:cNvGrpSpPr/>
            <p:nvPr/>
          </p:nvGrpSpPr>
          <p:grpSpPr>
            <a:xfrm>
              <a:off x="6102890" y="2569951"/>
              <a:ext cx="1097780" cy="681248"/>
              <a:chOff x="6102890" y="2569951"/>
              <a:chExt cx="1097780" cy="681248"/>
            </a:xfrm>
          </p:grpSpPr>
          <p:sp>
            <p:nvSpPr>
              <p:cNvPr id="24" name="TextBox 23">
                <a:extLst>
                  <a:ext uri="{FF2B5EF4-FFF2-40B4-BE49-F238E27FC236}">
                    <a16:creationId xmlns:a16="http://schemas.microsoft.com/office/drawing/2014/main" id="{D55AE621-98AB-FB47-1189-D715117AEE88}"/>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7" name="Oval 36">
                <a:extLst>
                  <a:ext uri="{FF2B5EF4-FFF2-40B4-BE49-F238E27FC236}">
                    <a16:creationId xmlns:a16="http://schemas.microsoft.com/office/drawing/2014/main" id="{40C39737-6781-0F4F-FDC6-C4F6ECB0C506}"/>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0" name="Group 19">
              <a:extLst>
                <a:ext uri="{FF2B5EF4-FFF2-40B4-BE49-F238E27FC236}">
                  <a16:creationId xmlns:a16="http://schemas.microsoft.com/office/drawing/2014/main" id="{16A0D7DC-7952-CC8B-C01B-4226B4DE564C}"/>
                </a:ext>
              </a:extLst>
            </p:cNvPr>
            <p:cNvGrpSpPr/>
            <p:nvPr/>
          </p:nvGrpSpPr>
          <p:grpSpPr>
            <a:xfrm>
              <a:off x="7367118" y="2566486"/>
              <a:ext cx="1097780" cy="681248"/>
              <a:chOff x="7367118" y="2566486"/>
              <a:chExt cx="1097780" cy="681248"/>
            </a:xfrm>
          </p:grpSpPr>
          <p:sp>
            <p:nvSpPr>
              <p:cNvPr id="21" name="TextBox 20">
                <a:extLst>
                  <a:ext uri="{FF2B5EF4-FFF2-40B4-BE49-F238E27FC236}">
                    <a16:creationId xmlns:a16="http://schemas.microsoft.com/office/drawing/2014/main" id="{311AA811-FF73-4665-87BF-B7CEF7AD664B}"/>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2" name="Oval 21">
                <a:extLst>
                  <a:ext uri="{FF2B5EF4-FFF2-40B4-BE49-F238E27FC236}">
                    <a16:creationId xmlns:a16="http://schemas.microsoft.com/office/drawing/2014/main" id="{94B02061-8F08-A6D0-8E21-1B9DB920E43B}"/>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5" name="Group 44">
            <a:extLst>
              <a:ext uri="{FF2B5EF4-FFF2-40B4-BE49-F238E27FC236}">
                <a16:creationId xmlns:a16="http://schemas.microsoft.com/office/drawing/2014/main" id="{1E778C86-D7F9-08B1-2E50-A60753D2BE73}"/>
              </a:ext>
            </a:extLst>
          </p:cNvPr>
          <p:cNvGrpSpPr/>
          <p:nvPr/>
        </p:nvGrpSpPr>
        <p:grpSpPr>
          <a:xfrm>
            <a:off x="1793776" y="2451611"/>
            <a:ext cx="5323662" cy="281919"/>
            <a:chOff x="2663931" y="2532725"/>
            <a:chExt cx="5323662" cy="281919"/>
          </a:xfrm>
        </p:grpSpPr>
        <p:sp>
          <p:nvSpPr>
            <p:cNvPr id="46" name="TextBox 45">
              <a:extLst>
                <a:ext uri="{FF2B5EF4-FFF2-40B4-BE49-F238E27FC236}">
                  <a16:creationId xmlns:a16="http://schemas.microsoft.com/office/drawing/2014/main" id="{0D444513-9604-865A-9C18-98744780CA4B}"/>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47" name="TextBox 46">
              <a:extLst>
                <a:ext uri="{FF2B5EF4-FFF2-40B4-BE49-F238E27FC236}">
                  <a16:creationId xmlns:a16="http://schemas.microsoft.com/office/drawing/2014/main" id="{DA4E8AD0-7EA9-724D-4711-3A4ACCF4D1A4}"/>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48" name="TextBox 47">
              <a:extLst>
                <a:ext uri="{FF2B5EF4-FFF2-40B4-BE49-F238E27FC236}">
                  <a16:creationId xmlns:a16="http://schemas.microsoft.com/office/drawing/2014/main" id="{3D40FE57-8CAB-0D33-6DE5-2E43F52B037E}"/>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49" name="TextBox 48">
              <a:extLst>
                <a:ext uri="{FF2B5EF4-FFF2-40B4-BE49-F238E27FC236}">
                  <a16:creationId xmlns:a16="http://schemas.microsoft.com/office/drawing/2014/main" id="{39A83136-DCF2-7DE5-5A7B-50F47AD26C7B}"/>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50" name="TextBox 49">
              <a:extLst>
                <a:ext uri="{FF2B5EF4-FFF2-40B4-BE49-F238E27FC236}">
                  <a16:creationId xmlns:a16="http://schemas.microsoft.com/office/drawing/2014/main" id="{73CC4149-9B8C-4774-AB20-15DAE6DC832B}"/>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51" name="Group 50">
            <a:extLst>
              <a:ext uri="{FF2B5EF4-FFF2-40B4-BE49-F238E27FC236}">
                <a16:creationId xmlns:a16="http://schemas.microsoft.com/office/drawing/2014/main" id="{73B4ABC0-AC16-642F-9F56-CFF86A26706C}"/>
              </a:ext>
            </a:extLst>
          </p:cNvPr>
          <p:cNvGrpSpPr/>
          <p:nvPr/>
        </p:nvGrpSpPr>
        <p:grpSpPr>
          <a:xfrm>
            <a:off x="1793776" y="3926447"/>
            <a:ext cx="5323662" cy="281919"/>
            <a:chOff x="2663931" y="2532725"/>
            <a:chExt cx="5323662" cy="281919"/>
          </a:xfrm>
        </p:grpSpPr>
        <p:sp>
          <p:nvSpPr>
            <p:cNvPr id="52" name="TextBox 51">
              <a:extLst>
                <a:ext uri="{FF2B5EF4-FFF2-40B4-BE49-F238E27FC236}">
                  <a16:creationId xmlns:a16="http://schemas.microsoft.com/office/drawing/2014/main" id="{8328824A-8D2A-35F8-0D9D-901EBBACBB51}"/>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53" name="TextBox 52">
              <a:extLst>
                <a:ext uri="{FF2B5EF4-FFF2-40B4-BE49-F238E27FC236}">
                  <a16:creationId xmlns:a16="http://schemas.microsoft.com/office/drawing/2014/main" id="{04996656-E45A-7D31-A8D0-AFBFFCF1C2EA}"/>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54" name="TextBox 53">
              <a:extLst>
                <a:ext uri="{FF2B5EF4-FFF2-40B4-BE49-F238E27FC236}">
                  <a16:creationId xmlns:a16="http://schemas.microsoft.com/office/drawing/2014/main" id="{C328BD84-787E-739A-463B-A06FF93B09C4}"/>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55" name="TextBox 54">
              <a:extLst>
                <a:ext uri="{FF2B5EF4-FFF2-40B4-BE49-F238E27FC236}">
                  <a16:creationId xmlns:a16="http://schemas.microsoft.com/office/drawing/2014/main" id="{12147413-6A39-E54A-399D-CC292DDB188D}"/>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56" name="TextBox 55">
              <a:extLst>
                <a:ext uri="{FF2B5EF4-FFF2-40B4-BE49-F238E27FC236}">
                  <a16:creationId xmlns:a16="http://schemas.microsoft.com/office/drawing/2014/main" id="{A392BBE8-91E6-2055-189B-FAD475D43677}"/>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57" name="Group 56">
            <a:extLst>
              <a:ext uri="{FF2B5EF4-FFF2-40B4-BE49-F238E27FC236}">
                <a16:creationId xmlns:a16="http://schemas.microsoft.com/office/drawing/2014/main" id="{99C428FA-7EAD-0B54-CB18-0E6D21FB3139}"/>
              </a:ext>
            </a:extLst>
          </p:cNvPr>
          <p:cNvGrpSpPr/>
          <p:nvPr/>
        </p:nvGrpSpPr>
        <p:grpSpPr>
          <a:xfrm>
            <a:off x="1801150" y="5334919"/>
            <a:ext cx="5323662" cy="281919"/>
            <a:chOff x="2663931" y="2532725"/>
            <a:chExt cx="5323662" cy="281919"/>
          </a:xfrm>
        </p:grpSpPr>
        <p:sp>
          <p:nvSpPr>
            <p:cNvPr id="58" name="TextBox 57">
              <a:extLst>
                <a:ext uri="{FF2B5EF4-FFF2-40B4-BE49-F238E27FC236}">
                  <a16:creationId xmlns:a16="http://schemas.microsoft.com/office/drawing/2014/main" id="{AC254C9A-B4FD-EDFC-1347-6430E401C5A4}"/>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59" name="TextBox 58">
              <a:extLst>
                <a:ext uri="{FF2B5EF4-FFF2-40B4-BE49-F238E27FC236}">
                  <a16:creationId xmlns:a16="http://schemas.microsoft.com/office/drawing/2014/main" id="{80BCF5CB-4B4A-B87F-1FE1-656FB28637FF}"/>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60" name="TextBox 59">
              <a:extLst>
                <a:ext uri="{FF2B5EF4-FFF2-40B4-BE49-F238E27FC236}">
                  <a16:creationId xmlns:a16="http://schemas.microsoft.com/office/drawing/2014/main" id="{5E7E9B8F-B6DC-3416-1B2F-10AB739DE747}"/>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61" name="TextBox 60">
              <a:extLst>
                <a:ext uri="{FF2B5EF4-FFF2-40B4-BE49-F238E27FC236}">
                  <a16:creationId xmlns:a16="http://schemas.microsoft.com/office/drawing/2014/main" id="{D3A94615-D340-5F86-2614-E2A8B75A4C4C}"/>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62" name="TextBox 61">
              <a:extLst>
                <a:ext uri="{FF2B5EF4-FFF2-40B4-BE49-F238E27FC236}">
                  <a16:creationId xmlns:a16="http://schemas.microsoft.com/office/drawing/2014/main" id="{8631F0F5-E5C0-2509-D74C-44E39ED27219}"/>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2969240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How can the staff improve their care for Indigenous Patients?</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5</a:t>
            </a:r>
            <a:endParaRPr lang="en-US" sz="12000" i="1" dirty="0">
              <a:solidFill>
                <a:schemeClr val="tx2">
                  <a:alpha val="32000"/>
                </a:schemeClr>
              </a:solidFill>
              <a:ea typeface="+mj-ea"/>
              <a:cs typeface="Arial" panose="020B0604020202020204" pitchFamily="34" charset="0"/>
            </a:endParaRPr>
          </a:p>
        </p:txBody>
      </p:sp>
      <p:sp>
        <p:nvSpPr>
          <p:cNvPr id="9" name="TextBox 8">
            <a:extLst>
              <a:ext uri="{FF2B5EF4-FFF2-40B4-BE49-F238E27FC236}">
                <a16:creationId xmlns:a16="http://schemas.microsoft.com/office/drawing/2014/main" id="{8A28B3AD-F95A-F5ED-72AD-6090A14D0D93}"/>
              </a:ext>
            </a:extLst>
          </p:cNvPr>
          <p:cNvSpPr txBox="1"/>
          <p:nvPr/>
        </p:nvSpPr>
        <p:spPr>
          <a:xfrm>
            <a:off x="1047558" y="1882223"/>
            <a:ext cx="8081384" cy="307777"/>
          </a:xfrm>
          <a:prstGeom prst="rect">
            <a:avLst/>
          </a:prstGeom>
          <a:noFill/>
        </p:spPr>
        <p:txBody>
          <a:bodyPr wrap="square">
            <a:spAutoFit/>
          </a:bodyPr>
          <a:lstStyle/>
          <a:p>
            <a:r>
              <a:rPr lang="en-US" sz="1400" b="1" dirty="0">
                <a:solidFill>
                  <a:schemeClr val="tx2"/>
                </a:solidFill>
              </a:rPr>
              <a:t>Please elaborate here:</a:t>
            </a:r>
            <a:endParaRPr lang="en-CA" sz="1300" b="1" dirty="0">
              <a:solidFill>
                <a:schemeClr val="tx2"/>
              </a:solidFill>
            </a:endParaRPr>
          </a:p>
        </p:txBody>
      </p:sp>
      <p:grpSp>
        <p:nvGrpSpPr>
          <p:cNvPr id="45" name="Group 44">
            <a:extLst>
              <a:ext uri="{FF2B5EF4-FFF2-40B4-BE49-F238E27FC236}">
                <a16:creationId xmlns:a16="http://schemas.microsoft.com/office/drawing/2014/main" id="{CED94CCE-125D-8789-6D94-95C505A0A8F8}"/>
              </a:ext>
            </a:extLst>
          </p:cNvPr>
          <p:cNvGrpSpPr/>
          <p:nvPr/>
        </p:nvGrpSpPr>
        <p:grpSpPr>
          <a:xfrm>
            <a:off x="1042527" y="2401553"/>
            <a:ext cx="9990565" cy="1457010"/>
            <a:chOff x="1042527" y="4300694"/>
            <a:chExt cx="9990565" cy="1457010"/>
          </a:xfrm>
        </p:grpSpPr>
        <p:cxnSp>
          <p:nvCxnSpPr>
            <p:cNvPr id="46" name="Straight Connector 45">
              <a:extLst>
                <a:ext uri="{FF2B5EF4-FFF2-40B4-BE49-F238E27FC236}">
                  <a16:creationId xmlns:a16="http://schemas.microsoft.com/office/drawing/2014/main" id="{C922CD7B-3B27-7F32-80BB-0F4FF89E5864}"/>
                </a:ext>
              </a:extLst>
            </p:cNvPr>
            <p:cNvCxnSpPr/>
            <p:nvPr/>
          </p:nvCxnSpPr>
          <p:spPr>
            <a:xfrm>
              <a:off x="1042527" y="430069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7B4088F7-0B68-E6B4-815B-2818CD285827}"/>
                </a:ext>
              </a:extLst>
            </p:cNvPr>
            <p:cNvCxnSpPr/>
            <p:nvPr/>
          </p:nvCxnSpPr>
          <p:spPr>
            <a:xfrm>
              <a:off x="1042527" y="4662433"/>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499FE7D4-9848-FC12-D182-5F29E3973E4A}"/>
                </a:ext>
              </a:extLst>
            </p:cNvPr>
            <p:cNvCxnSpPr/>
            <p:nvPr/>
          </p:nvCxnSpPr>
          <p:spPr>
            <a:xfrm>
              <a:off x="1042527" y="5034222"/>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6CC3835B-E946-C03E-8A9E-4153D359DD65}"/>
                </a:ext>
              </a:extLst>
            </p:cNvPr>
            <p:cNvCxnSpPr/>
            <p:nvPr/>
          </p:nvCxnSpPr>
          <p:spPr>
            <a:xfrm>
              <a:off x="1042527" y="5416059"/>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9F25295C-6489-34B9-96F6-6695DE34AF57}"/>
                </a:ext>
              </a:extLst>
            </p:cNvPr>
            <p:cNvCxnSpPr/>
            <p:nvPr/>
          </p:nvCxnSpPr>
          <p:spPr>
            <a:xfrm>
              <a:off x="1042527" y="575770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52" name="Graphic 51">
            <a:extLst>
              <a:ext uri="{FF2B5EF4-FFF2-40B4-BE49-F238E27FC236}">
                <a16:creationId xmlns:a16="http://schemas.microsoft.com/office/drawing/2014/main" id="{1A713366-4B26-5ED3-D73A-9CC172977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3395" y="4290378"/>
            <a:ext cx="5585210" cy="1664265"/>
          </a:xfrm>
          <a:prstGeom prst="rect">
            <a:avLst/>
          </a:prstGeom>
        </p:spPr>
      </p:pic>
    </p:spTree>
    <p:extLst>
      <p:ext uri="{BB962C8B-B14F-4D97-AF65-F5344CB8AC3E}">
        <p14:creationId xmlns:p14="http://schemas.microsoft.com/office/powerpoint/2010/main" val="1810625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What did you like most about your experience today?</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827189"/>
            <a:ext cx="6976058" cy="307777"/>
          </a:xfrm>
          <a:prstGeom prst="rect">
            <a:avLst/>
          </a:prstGeom>
          <a:noFill/>
        </p:spPr>
        <p:txBody>
          <a:bodyPr wrap="square">
            <a:spAutoFit/>
          </a:bodyPr>
          <a:lstStyle/>
          <a:p>
            <a:pPr marL="342900" indent="-342900">
              <a:buFont typeface="+mj-lt"/>
              <a:buAutoNum type="alphaUcPeriod"/>
            </a:pPr>
            <a:r>
              <a:rPr lang="en-US" sz="1400" b="1" dirty="0">
                <a:solidFill>
                  <a:schemeClr val="tx2"/>
                </a:solidFill>
              </a:rPr>
              <a:t>Did you feel safe and heard by your provider and their staff?</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3285661"/>
            <a:ext cx="8081384" cy="307777"/>
          </a:xfrm>
          <a:prstGeom prst="rect">
            <a:avLst/>
          </a:prstGeom>
          <a:noFill/>
        </p:spPr>
        <p:txBody>
          <a:bodyPr wrap="square">
            <a:spAutoFit/>
          </a:bodyPr>
          <a:lstStyle/>
          <a:p>
            <a:pPr marL="342900" indent="-342900">
              <a:buFont typeface="+mj-lt"/>
              <a:buAutoNum type="alphaUcPeriod" startAt="2"/>
            </a:pPr>
            <a:r>
              <a:rPr lang="en-US" sz="1400" b="1" dirty="0">
                <a:solidFill>
                  <a:schemeClr val="tx2"/>
                </a:solidFill>
              </a:rPr>
              <a:t>Did you feel like you could communicate your needs?</a:t>
            </a:r>
            <a:endParaRPr lang="en-CA" sz="1400" b="1" dirty="0">
              <a:solidFill>
                <a:schemeClr val="tx2"/>
              </a:solidFill>
            </a:endParaRPr>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6</a:t>
            </a:r>
            <a:endParaRPr lang="en-US" sz="12000" i="1" dirty="0">
              <a:solidFill>
                <a:schemeClr val="tx2">
                  <a:alpha val="32000"/>
                </a:schemeClr>
              </a:solidFill>
              <a:ea typeface="+mj-ea"/>
              <a:cs typeface="Arial" panose="020B0604020202020204" pitchFamily="34" charset="0"/>
            </a:endParaRPr>
          </a:p>
        </p:txBody>
      </p:sp>
      <p:grpSp>
        <p:nvGrpSpPr>
          <p:cNvPr id="6" name="Group 5">
            <a:extLst>
              <a:ext uri="{FF2B5EF4-FFF2-40B4-BE49-F238E27FC236}">
                <a16:creationId xmlns:a16="http://schemas.microsoft.com/office/drawing/2014/main" id="{C814E706-5022-28AE-46D1-71948F5E6A92}"/>
              </a:ext>
            </a:extLst>
          </p:cNvPr>
          <p:cNvGrpSpPr/>
          <p:nvPr/>
        </p:nvGrpSpPr>
        <p:grpSpPr>
          <a:xfrm>
            <a:off x="1385373" y="2326999"/>
            <a:ext cx="6217039" cy="684713"/>
            <a:chOff x="2247859" y="2566486"/>
            <a:chExt cx="6217039" cy="684713"/>
          </a:xfrm>
        </p:grpSpPr>
        <p:grpSp>
          <p:nvGrpSpPr>
            <p:cNvPr id="7" name="Group 6">
              <a:extLst>
                <a:ext uri="{FF2B5EF4-FFF2-40B4-BE49-F238E27FC236}">
                  <a16:creationId xmlns:a16="http://schemas.microsoft.com/office/drawing/2014/main" id="{81222A33-9086-5E0D-0B57-F6C41CD9B26F}"/>
                </a:ext>
              </a:extLst>
            </p:cNvPr>
            <p:cNvGrpSpPr/>
            <p:nvPr/>
          </p:nvGrpSpPr>
          <p:grpSpPr>
            <a:xfrm>
              <a:off x="2247859" y="2569955"/>
              <a:ext cx="1097780" cy="496582"/>
              <a:chOff x="2247859" y="2569955"/>
              <a:chExt cx="1097780" cy="496582"/>
            </a:xfrm>
          </p:grpSpPr>
          <p:sp>
            <p:nvSpPr>
              <p:cNvPr id="35" name="TextBox 34">
                <a:extLst>
                  <a:ext uri="{FF2B5EF4-FFF2-40B4-BE49-F238E27FC236}">
                    <a16:creationId xmlns:a16="http://schemas.microsoft.com/office/drawing/2014/main" id="{6D604FDC-8403-919F-50BC-E423D1E13ED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36" name="Oval 35">
                <a:extLst>
                  <a:ext uri="{FF2B5EF4-FFF2-40B4-BE49-F238E27FC236}">
                    <a16:creationId xmlns:a16="http://schemas.microsoft.com/office/drawing/2014/main" id="{EA445BC1-C1F8-C3EC-6460-68A54651C1D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EFAB0170-2CE5-98C2-B3AE-F1FEAB6A5A06}"/>
                </a:ext>
              </a:extLst>
            </p:cNvPr>
            <p:cNvGrpSpPr/>
            <p:nvPr/>
          </p:nvGrpSpPr>
          <p:grpSpPr>
            <a:xfrm>
              <a:off x="3532870" y="2566490"/>
              <a:ext cx="1097780" cy="681248"/>
              <a:chOff x="3532870" y="2566490"/>
              <a:chExt cx="1097780" cy="681248"/>
            </a:xfrm>
          </p:grpSpPr>
          <p:sp>
            <p:nvSpPr>
              <p:cNvPr id="33" name="TextBox 32">
                <a:extLst>
                  <a:ext uri="{FF2B5EF4-FFF2-40B4-BE49-F238E27FC236}">
                    <a16:creationId xmlns:a16="http://schemas.microsoft.com/office/drawing/2014/main" id="{8B5B5A4C-E0A5-CF4F-E27A-A3455906B810}"/>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34" name="Oval 33">
                <a:extLst>
                  <a:ext uri="{FF2B5EF4-FFF2-40B4-BE49-F238E27FC236}">
                    <a16:creationId xmlns:a16="http://schemas.microsoft.com/office/drawing/2014/main" id="{31279F0B-426B-A241-D38B-1FA4EFF0E52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C07453A4-963F-54B6-1132-8D2A83147A5A}"/>
                </a:ext>
              </a:extLst>
            </p:cNvPr>
            <p:cNvGrpSpPr/>
            <p:nvPr/>
          </p:nvGrpSpPr>
          <p:grpSpPr>
            <a:xfrm>
              <a:off x="4880224" y="2573416"/>
              <a:ext cx="1097780" cy="496582"/>
              <a:chOff x="4880224" y="2573416"/>
              <a:chExt cx="1097780" cy="496582"/>
            </a:xfrm>
          </p:grpSpPr>
          <p:sp>
            <p:nvSpPr>
              <p:cNvPr id="31" name="TextBox 30">
                <a:extLst>
                  <a:ext uri="{FF2B5EF4-FFF2-40B4-BE49-F238E27FC236}">
                    <a16:creationId xmlns:a16="http://schemas.microsoft.com/office/drawing/2014/main" id="{8997DB31-94F8-A2EC-3C89-DDB5E8519F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2" name="Oval 31">
                <a:extLst>
                  <a:ext uri="{FF2B5EF4-FFF2-40B4-BE49-F238E27FC236}">
                    <a16:creationId xmlns:a16="http://schemas.microsoft.com/office/drawing/2014/main" id="{71594A4B-A2BA-A9D9-A2CF-D96E06416A5E}"/>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DD93DDDA-7CF0-B9C3-91E7-AD0ED22BE290}"/>
                </a:ext>
              </a:extLst>
            </p:cNvPr>
            <p:cNvGrpSpPr/>
            <p:nvPr/>
          </p:nvGrpSpPr>
          <p:grpSpPr>
            <a:xfrm>
              <a:off x="6102890" y="2569951"/>
              <a:ext cx="1097780" cy="681248"/>
              <a:chOff x="6102890" y="2569951"/>
              <a:chExt cx="1097780" cy="681248"/>
            </a:xfrm>
          </p:grpSpPr>
          <p:sp>
            <p:nvSpPr>
              <p:cNvPr id="29" name="TextBox 28">
                <a:extLst>
                  <a:ext uri="{FF2B5EF4-FFF2-40B4-BE49-F238E27FC236}">
                    <a16:creationId xmlns:a16="http://schemas.microsoft.com/office/drawing/2014/main" id="{20A37F33-CB41-60CA-1AE6-A81E411F43B0}"/>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0" name="Oval 29">
                <a:extLst>
                  <a:ext uri="{FF2B5EF4-FFF2-40B4-BE49-F238E27FC236}">
                    <a16:creationId xmlns:a16="http://schemas.microsoft.com/office/drawing/2014/main" id="{95E21FA2-17D4-C186-6540-052EE58F2882}"/>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F8D97512-CBBF-3A1E-27AC-081BA05EDEF9}"/>
                </a:ext>
              </a:extLst>
            </p:cNvPr>
            <p:cNvGrpSpPr/>
            <p:nvPr/>
          </p:nvGrpSpPr>
          <p:grpSpPr>
            <a:xfrm>
              <a:off x="7367118" y="2566486"/>
              <a:ext cx="1097780" cy="681248"/>
              <a:chOff x="7367118" y="2566486"/>
              <a:chExt cx="1097780" cy="681248"/>
            </a:xfrm>
          </p:grpSpPr>
          <p:sp>
            <p:nvSpPr>
              <p:cNvPr id="26" name="TextBox 25">
                <a:extLst>
                  <a:ext uri="{FF2B5EF4-FFF2-40B4-BE49-F238E27FC236}">
                    <a16:creationId xmlns:a16="http://schemas.microsoft.com/office/drawing/2014/main" id="{9098E09A-E2DE-BD05-2767-FA28EB6E50E9}"/>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8" name="Oval 27">
                <a:extLst>
                  <a:ext uri="{FF2B5EF4-FFF2-40B4-BE49-F238E27FC236}">
                    <a16:creationId xmlns:a16="http://schemas.microsoft.com/office/drawing/2014/main" id="{53B171BB-F140-25C3-9579-B08E6E54067C}"/>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2" name="Group 41">
            <a:extLst>
              <a:ext uri="{FF2B5EF4-FFF2-40B4-BE49-F238E27FC236}">
                <a16:creationId xmlns:a16="http://schemas.microsoft.com/office/drawing/2014/main" id="{079A42E7-9CBE-D41C-34FD-75CF94AF30F0}"/>
              </a:ext>
            </a:extLst>
          </p:cNvPr>
          <p:cNvGrpSpPr/>
          <p:nvPr/>
        </p:nvGrpSpPr>
        <p:grpSpPr>
          <a:xfrm>
            <a:off x="1387051" y="3795745"/>
            <a:ext cx="6217039" cy="684713"/>
            <a:chOff x="2247859" y="2566486"/>
            <a:chExt cx="6217039" cy="684713"/>
          </a:xfrm>
        </p:grpSpPr>
        <p:grpSp>
          <p:nvGrpSpPr>
            <p:cNvPr id="69" name="Group 68">
              <a:extLst>
                <a:ext uri="{FF2B5EF4-FFF2-40B4-BE49-F238E27FC236}">
                  <a16:creationId xmlns:a16="http://schemas.microsoft.com/office/drawing/2014/main" id="{E09639D0-F3B3-6A0F-6903-B3D8E5B1EDF9}"/>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DB29EC95-94BD-A4A2-9C0B-1DB30D50838A}"/>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625F7D60-AC40-2613-B5DD-2AFFCB81041F}"/>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AE09CE06-78B2-6DD5-6DC7-04C4DDC13D95}"/>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FD83E2C8-3F12-6388-3D5D-C23F89885BD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BE8AC477-90C4-5DDA-2090-46F9524F71F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C061D2D6-6BFD-5979-BA63-03866368C810}"/>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72E2FE2E-4C7E-CF6D-24BC-9A32858BF056}"/>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E558388A-E2D4-5780-AC61-CF9E1A199140}"/>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2EEDC96D-B4E8-FAB3-E632-41E2A6E49143}"/>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5E37DA26-1C9F-D5B2-9FCF-7AD00AC02687}"/>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4B270A6E-2AAA-2072-A7B6-C42E4F491431}"/>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B30E337A-4B72-BF00-50CA-4CBFD525851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83F70508-FD94-C671-AA1B-087C6F73DE4A}"/>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F07AECAC-BADE-E952-C136-DBBB61025C52}"/>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11" name="TextBox 10">
            <a:extLst>
              <a:ext uri="{FF2B5EF4-FFF2-40B4-BE49-F238E27FC236}">
                <a16:creationId xmlns:a16="http://schemas.microsoft.com/office/drawing/2014/main" id="{F62D3636-CD70-5E05-420F-FCBDCB65D9BC}"/>
              </a:ext>
            </a:extLst>
          </p:cNvPr>
          <p:cNvSpPr txBox="1"/>
          <p:nvPr/>
        </p:nvSpPr>
        <p:spPr>
          <a:xfrm>
            <a:off x="1045881" y="4774495"/>
            <a:ext cx="8081384" cy="523220"/>
          </a:xfrm>
          <a:prstGeom prst="rect">
            <a:avLst/>
          </a:prstGeom>
          <a:noFill/>
        </p:spPr>
        <p:txBody>
          <a:bodyPr wrap="square">
            <a:spAutoFit/>
          </a:bodyPr>
          <a:lstStyle/>
          <a:p>
            <a:pPr marL="342900" indent="-342900">
              <a:buFont typeface="+mj-lt"/>
              <a:buAutoNum type="alphaUcPeriod" startAt="3"/>
            </a:pPr>
            <a:r>
              <a:rPr lang="en-US" sz="1400" b="1" dirty="0">
                <a:solidFill>
                  <a:schemeClr val="tx2"/>
                </a:solidFill>
              </a:rPr>
              <a:t>Did you feel like that your service provider had a good discussion with you about your treatment/health?</a:t>
            </a:r>
            <a:endParaRPr lang="en-CA" sz="1400" b="1" dirty="0">
              <a:solidFill>
                <a:schemeClr val="tx2"/>
              </a:solidFill>
            </a:endParaRPr>
          </a:p>
        </p:txBody>
      </p:sp>
      <p:grpSp>
        <p:nvGrpSpPr>
          <p:cNvPr id="12" name="Group 11">
            <a:extLst>
              <a:ext uri="{FF2B5EF4-FFF2-40B4-BE49-F238E27FC236}">
                <a16:creationId xmlns:a16="http://schemas.microsoft.com/office/drawing/2014/main" id="{CBC1566C-BC61-48C1-3463-4C1A5F76D46B}"/>
              </a:ext>
            </a:extLst>
          </p:cNvPr>
          <p:cNvGrpSpPr/>
          <p:nvPr/>
        </p:nvGrpSpPr>
        <p:grpSpPr>
          <a:xfrm>
            <a:off x="1388727" y="5375005"/>
            <a:ext cx="6217039" cy="684713"/>
            <a:chOff x="2247859" y="2566486"/>
            <a:chExt cx="6217039" cy="684713"/>
          </a:xfrm>
        </p:grpSpPr>
        <p:grpSp>
          <p:nvGrpSpPr>
            <p:cNvPr id="16" name="Group 15">
              <a:extLst>
                <a:ext uri="{FF2B5EF4-FFF2-40B4-BE49-F238E27FC236}">
                  <a16:creationId xmlns:a16="http://schemas.microsoft.com/office/drawing/2014/main" id="{A7937F2F-16B7-C9E6-4D70-63E6708945A9}"/>
                </a:ext>
              </a:extLst>
            </p:cNvPr>
            <p:cNvGrpSpPr/>
            <p:nvPr/>
          </p:nvGrpSpPr>
          <p:grpSpPr>
            <a:xfrm>
              <a:off x="2247859" y="2569955"/>
              <a:ext cx="1097780" cy="496582"/>
              <a:chOff x="2247859" y="2569955"/>
              <a:chExt cx="1097780" cy="496582"/>
            </a:xfrm>
          </p:grpSpPr>
          <p:sp>
            <p:nvSpPr>
              <p:cNvPr id="43" name="TextBox 42">
                <a:extLst>
                  <a:ext uri="{FF2B5EF4-FFF2-40B4-BE49-F238E27FC236}">
                    <a16:creationId xmlns:a16="http://schemas.microsoft.com/office/drawing/2014/main" id="{9FBDD93C-26FC-700D-E93C-F2084C2CAC9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44" name="Oval 43">
                <a:extLst>
                  <a:ext uri="{FF2B5EF4-FFF2-40B4-BE49-F238E27FC236}">
                    <a16:creationId xmlns:a16="http://schemas.microsoft.com/office/drawing/2014/main" id="{0A4441F5-B8E9-94F3-866F-A70301FE755A}"/>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 name="Group 16">
              <a:extLst>
                <a:ext uri="{FF2B5EF4-FFF2-40B4-BE49-F238E27FC236}">
                  <a16:creationId xmlns:a16="http://schemas.microsoft.com/office/drawing/2014/main" id="{A64F6930-F7A0-891C-C0C5-1A9AEB7A7C0E}"/>
                </a:ext>
              </a:extLst>
            </p:cNvPr>
            <p:cNvGrpSpPr/>
            <p:nvPr/>
          </p:nvGrpSpPr>
          <p:grpSpPr>
            <a:xfrm>
              <a:off x="3532870" y="2566490"/>
              <a:ext cx="1097780" cy="681248"/>
              <a:chOff x="3532870" y="2566490"/>
              <a:chExt cx="1097780" cy="681248"/>
            </a:xfrm>
          </p:grpSpPr>
          <p:sp>
            <p:nvSpPr>
              <p:cNvPr id="40" name="TextBox 39">
                <a:extLst>
                  <a:ext uri="{FF2B5EF4-FFF2-40B4-BE49-F238E27FC236}">
                    <a16:creationId xmlns:a16="http://schemas.microsoft.com/office/drawing/2014/main" id="{B6949955-577E-0D09-B795-2527B529A5C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41" name="Oval 40">
                <a:extLst>
                  <a:ext uri="{FF2B5EF4-FFF2-40B4-BE49-F238E27FC236}">
                    <a16:creationId xmlns:a16="http://schemas.microsoft.com/office/drawing/2014/main" id="{31130E82-9C94-87F6-F7D4-25741A2F94AA}"/>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D180988B-C129-04D9-111E-868A614DE868}"/>
                </a:ext>
              </a:extLst>
            </p:cNvPr>
            <p:cNvGrpSpPr/>
            <p:nvPr/>
          </p:nvGrpSpPr>
          <p:grpSpPr>
            <a:xfrm>
              <a:off x="4880224" y="2573416"/>
              <a:ext cx="1097780" cy="496582"/>
              <a:chOff x="4880224" y="2573416"/>
              <a:chExt cx="1097780" cy="496582"/>
            </a:xfrm>
          </p:grpSpPr>
          <p:sp>
            <p:nvSpPr>
              <p:cNvPr id="38" name="TextBox 37">
                <a:extLst>
                  <a:ext uri="{FF2B5EF4-FFF2-40B4-BE49-F238E27FC236}">
                    <a16:creationId xmlns:a16="http://schemas.microsoft.com/office/drawing/2014/main" id="{240D8805-CF5A-3A6B-43C9-FF5E6FCF756E}"/>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9" name="Oval 38">
                <a:extLst>
                  <a:ext uri="{FF2B5EF4-FFF2-40B4-BE49-F238E27FC236}">
                    <a16:creationId xmlns:a16="http://schemas.microsoft.com/office/drawing/2014/main" id="{FA7B9B36-6C6D-CB86-8D39-9896E5A1F728}"/>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9" name="Group 18">
              <a:extLst>
                <a:ext uri="{FF2B5EF4-FFF2-40B4-BE49-F238E27FC236}">
                  <a16:creationId xmlns:a16="http://schemas.microsoft.com/office/drawing/2014/main" id="{81A9641E-75AD-8674-33A0-E24D3CED6C16}"/>
                </a:ext>
              </a:extLst>
            </p:cNvPr>
            <p:cNvGrpSpPr/>
            <p:nvPr/>
          </p:nvGrpSpPr>
          <p:grpSpPr>
            <a:xfrm>
              <a:off x="6102890" y="2569951"/>
              <a:ext cx="1097780" cy="681248"/>
              <a:chOff x="6102890" y="2569951"/>
              <a:chExt cx="1097780" cy="681248"/>
            </a:xfrm>
          </p:grpSpPr>
          <p:sp>
            <p:nvSpPr>
              <p:cNvPr id="24" name="TextBox 23">
                <a:extLst>
                  <a:ext uri="{FF2B5EF4-FFF2-40B4-BE49-F238E27FC236}">
                    <a16:creationId xmlns:a16="http://schemas.microsoft.com/office/drawing/2014/main" id="{D55AE621-98AB-FB47-1189-D715117AEE88}"/>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7" name="Oval 36">
                <a:extLst>
                  <a:ext uri="{FF2B5EF4-FFF2-40B4-BE49-F238E27FC236}">
                    <a16:creationId xmlns:a16="http://schemas.microsoft.com/office/drawing/2014/main" id="{40C39737-6781-0F4F-FDC6-C4F6ECB0C506}"/>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0" name="Group 19">
              <a:extLst>
                <a:ext uri="{FF2B5EF4-FFF2-40B4-BE49-F238E27FC236}">
                  <a16:creationId xmlns:a16="http://schemas.microsoft.com/office/drawing/2014/main" id="{16A0D7DC-7952-CC8B-C01B-4226B4DE564C}"/>
                </a:ext>
              </a:extLst>
            </p:cNvPr>
            <p:cNvGrpSpPr/>
            <p:nvPr/>
          </p:nvGrpSpPr>
          <p:grpSpPr>
            <a:xfrm>
              <a:off x="7367118" y="2566486"/>
              <a:ext cx="1097780" cy="681248"/>
              <a:chOff x="7367118" y="2566486"/>
              <a:chExt cx="1097780" cy="681248"/>
            </a:xfrm>
          </p:grpSpPr>
          <p:sp>
            <p:nvSpPr>
              <p:cNvPr id="21" name="TextBox 20">
                <a:extLst>
                  <a:ext uri="{FF2B5EF4-FFF2-40B4-BE49-F238E27FC236}">
                    <a16:creationId xmlns:a16="http://schemas.microsoft.com/office/drawing/2014/main" id="{311AA811-FF73-4665-87BF-B7CEF7AD664B}"/>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2" name="Oval 21">
                <a:extLst>
                  <a:ext uri="{FF2B5EF4-FFF2-40B4-BE49-F238E27FC236}">
                    <a16:creationId xmlns:a16="http://schemas.microsoft.com/office/drawing/2014/main" id="{94B02061-8F08-A6D0-8E21-1B9DB920E43B}"/>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9" name="Group 8">
            <a:extLst>
              <a:ext uri="{FF2B5EF4-FFF2-40B4-BE49-F238E27FC236}">
                <a16:creationId xmlns:a16="http://schemas.microsoft.com/office/drawing/2014/main" id="{E85E8DC6-CAF4-50B9-1BB8-F4587CD45C24}"/>
              </a:ext>
            </a:extLst>
          </p:cNvPr>
          <p:cNvGrpSpPr/>
          <p:nvPr/>
        </p:nvGrpSpPr>
        <p:grpSpPr>
          <a:xfrm>
            <a:off x="1793777" y="2289377"/>
            <a:ext cx="5323662" cy="281919"/>
            <a:chOff x="2663931" y="2532725"/>
            <a:chExt cx="5323662" cy="281919"/>
          </a:xfrm>
        </p:grpSpPr>
        <p:sp>
          <p:nvSpPr>
            <p:cNvPr id="45" name="TextBox 44">
              <a:extLst>
                <a:ext uri="{FF2B5EF4-FFF2-40B4-BE49-F238E27FC236}">
                  <a16:creationId xmlns:a16="http://schemas.microsoft.com/office/drawing/2014/main" id="{F500728E-EF4E-098D-BFAB-04A4CEAE0530}"/>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46" name="TextBox 45">
              <a:extLst>
                <a:ext uri="{FF2B5EF4-FFF2-40B4-BE49-F238E27FC236}">
                  <a16:creationId xmlns:a16="http://schemas.microsoft.com/office/drawing/2014/main" id="{39BFADFF-3EAE-50B7-14E8-B02C5E4C9479}"/>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47" name="TextBox 46">
              <a:extLst>
                <a:ext uri="{FF2B5EF4-FFF2-40B4-BE49-F238E27FC236}">
                  <a16:creationId xmlns:a16="http://schemas.microsoft.com/office/drawing/2014/main" id="{F8DE8BE2-5473-0B99-B899-C4F2054A3D82}"/>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48" name="TextBox 47">
              <a:extLst>
                <a:ext uri="{FF2B5EF4-FFF2-40B4-BE49-F238E27FC236}">
                  <a16:creationId xmlns:a16="http://schemas.microsoft.com/office/drawing/2014/main" id="{645C96C2-D1B1-4316-CADC-2CE11B716887}"/>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49" name="TextBox 48">
              <a:extLst>
                <a:ext uri="{FF2B5EF4-FFF2-40B4-BE49-F238E27FC236}">
                  <a16:creationId xmlns:a16="http://schemas.microsoft.com/office/drawing/2014/main" id="{9FC5A881-B5AB-A730-08F5-AEC230F15FF3}"/>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50" name="Group 49">
            <a:extLst>
              <a:ext uri="{FF2B5EF4-FFF2-40B4-BE49-F238E27FC236}">
                <a16:creationId xmlns:a16="http://schemas.microsoft.com/office/drawing/2014/main" id="{3CA2E328-912E-FD1E-9892-ED81C5CDB767}"/>
              </a:ext>
            </a:extLst>
          </p:cNvPr>
          <p:cNvGrpSpPr/>
          <p:nvPr/>
        </p:nvGrpSpPr>
        <p:grpSpPr>
          <a:xfrm>
            <a:off x="1801150" y="3756844"/>
            <a:ext cx="5323662" cy="281919"/>
            <a:chOff x="2663931" y="2532725"/>
            <a:chExt cx="5323662" cy="281919"/>
          </a:xfrm>
        </p:grpSpPr>
        <p:sp>
          <p:nvSpPr>
            <p:cNvPr id="51" name="TextBox 50">
              <a:extLst>
                <a:ext uri="{FF2B5EF4-FFF2-40B4-BE49-F238E27FC236}">
                  <a16:creationId xmlns:a16="http://schemas.microsoft.com/office/drawing/2014/main" id="{4E04A3A4-6A75-9EF3-EC92-79136A5ADC3C}"/>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52" name="TextBox 51">
              <a:extLst>
                <a:ext uri="{FF2B5EF4-FFF2-40B4-BE49-F238E27FC236}">
                  <a16:creationId xmlns:a16="http://schemas.microsoft.com/office/drawing/2014/main" id="{9AEDA826-3F26-A5E3-BF8C-AAAEA7EBA448}"/>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53" name="TextBox 52">
              <a:extLst>
                <a:ext uri="{FF2B5EF4-FFF2-40B4-BE49-F238E27FC236}">
                  <a16:creationId xmlns:a16="http://schemas.microsoft.com/office/drawing/2014/main" id="{EBDCEFAA-DED0-9058-17D3-5624C5CEC25B}"/>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54" name="TextBox 53">
              <a:extLst>
                <a:ext uri="{FF2B5EF4-FFF2-40B4-BE49-F238E27FC236}">
                  <a16:creationId xmlns:a16="http://schemas.microsoft.com/office/drawing/2014/main" id="{DF5EEDE9-098A-59BA-9A9C-5EDD37FA236D}"/>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55" name="TextBox 54">
              <a:extLst>
                <a:ext uri="{FF2B5EF4-FFF2-40B4-BE49-F238E27FC236}">
                  <a16:creationId xmlns:a16="http://schemas.microsoft.com/office/drawing/2014/main" id="{A4028323-56AE-0B1D-3932-46570F2B68A4}"/>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56" name="Group 55">
            <a:extLst>
              <a:ext uri="{FF2B5EF4-FFF2-40B4-BE49-F238E27FC236}">
                <a16:creationId xmlns:a16="http://schemas.microsoft.com/office/drawing/2014/main" id="{FA1F41C4-82B9-5CFB-4270-20C79174C063}"/>
              </a:ext>
            </a:extLst>
          </p:cNvPr>
          <p:cNvGrpSpPr/>
          <p:nvPr/>
        </p:nvGrpSpPr>
        <p:grpSpPr>
          <a:xfrm>
            <a:off x="1801152" y="5334921"/>
            <a:ext cx="5323662" cy="281919"/>
            <a:chOff x="2663931" y="2532725"/>
            <a:chExt cx="5323662" cy="281919"/>
          </a:xfrm>
        </p:grpSpPr>
        <p:sp>
          <p:nvSpPr>
            <p:cNvPr id="57" name="TextBox 56">
              <a:extLst>
                <a:ext uri="{FF2B5EF4-FFF2-40B4-BE49-F238E27FC236}">
                  <a16:creationId xmlns:a16="http://schemas.microsoft.com/office/drawing/2014/main" id="{5D82AF49-1886-472F-29C7-ED4EEDE9984B}"/>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58" name="TextBox 57">
              <a:extLst>
                <a:ext uri="{FF2B5EF4-FFF2-40B4-BE49-F238E27FC236}">
                  <a16:creationId xmlns:a16="http://schemas.microsoft.com/office/drawing/2014/main" id="{6AFAEEAB-4C89-8DCE-9472-976BB13347A1}"/>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59" name="TextBox 58">
              <a:extLst>
                <a:ext uri="{FF2B5EF4-FFF2-40B4-BE49-F238E27FC236}">
                  <a16:creationId xmlns:a16="http://schemas.microsoft.com/office/drawing/2014/main" id="{47DB8046-0E06-D223-8D21-27A741FFD3C9}"/>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60" name="TextBox 59">
              <a:extLst>
                <a:ext uri="{FF2B5EF4-FFF2-40B4-BE49-F238E27FC236}">
                  <a16:creationId xmlns:a16="http://schemas.microsoft.com/office/drawing/2014/main" id="{5118EC48-DD84-B898-D44A-67A723762670}"/>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61" name="TextBox 60">
              <a:extLst>
                <a:ext uri="{FF2B5EF4-FFF2-40B4-BE49-F238E27FC236}">
                  <a16:creationId xmlns:a16="http://schemas.microsoft.com/office/drawing/2014/main" id="{6EB9EDCE-E71F-394C-6E60-9E0B118C0E51}"/>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292930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E23C15E-A101-F2B6-BF13-196CA02FF697}"/>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954954"/>
            <a:ext cx="7889133"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ANTI-INDIGENOUS RACISM TOOLKIT FOR HEALTH AND SOCIAL CARE PROVIDERS</a:t>
            </a:r>
            <a:br>
              <a:rPr lang="en-US" sz="2400" dirty="0">
                <a:ea typeface="+mj-ea"/>
                <a:cs typeface="Arial" panose="020B0604020202020204" pitchFamily="34" charset="0"/>
              </a:rPr>
            </a:br>
            <a:endParaRPr lang="en-US" sz="2000" i="1" dirty="0">
              <a:ea typeface="+mj-ea"/>
              <a:cs typeface="Arial" panose="020B0604020202020204" pitchFamily="34" charset="0"/>
            </a:endParaRPr>
          </a:p>
        </p:txBody>
      </p:sp>
      <p:sp>
        <p:nvSpPr>
          <p:cNvPr id="8" name="TextBox 7">
            <a:extLst>
              <a:ext uri="{FF2B5EF4-FFF2-40B4-BE49-F238E27FC236}">
                <a16:creationId xmlns:a16="http://schemas.microsoft.com/office/drawing/2014/main" id="{D8F3362C-FFF9-2F2E-55E2-BC8A65AE39DB}"/>
              </a:ext>
            </a:extLst>
          </p:cNvPr>
          <p:cNvSpPr txBox="1"/>
          <p:nvPr/>
        </p:nvSpPr>
        <p:spPr>
          <a:xfrm>
            <a:off x="2386779" y="527632"/>
            <a:ext cx="7416174" cy="836576"/>
          </a:xfrm>
          <a:prstGeom prst="rect">
            <a:avLst/>
          </a:prstGeom>
          <a:noFill/>
        </p:spPr>
        <p:txBody>
          <a:bodyPr wrap="square">
            <a:spAutoFit/>
          </a:bodyPr>
          <a:lstStyle/>
          <a:p>
            <a:pPr marL="0" indent="0" algn="ctr">
              <a:lnSpc>
                <a:spcPct val="107000"/>
              </a:lnSpc>
              <a:spcAft>
                <a:spcPts val="800"/>
              </a:spcAft>
              <a:buNone/>
            </a:pPr>
            <a:r>
              <a:rPr lang="en-US" sz="1400" i="1" dirty="0">
                <a:solidFill>
                  <a:schemeClr val="tx2"/>
                </a:solidFill>
                <a:effectLst/>
                <a:latin typeface="+mj-lt"/>
                <a:ea typeface="Calibri" panose="020F0502020204030204" pitchFamily="34" charset="0"/>
                <a:cs typeface="Times New Roman" panose="02020603050405020304" pitchFamily="18" charset="0"/>
              </a:rPr>
              <a:t>Misconduct, Missing, and Murdered: Experiences of Anti-Indigenous Racism in Reproductive Healthcare Amongst Indigenous Women, Girls, Two-Spirit, Transgender, and Gender-Diverse People and the MMIWG2S+ Genocide</a:t>
            </a:r>
            <a:r>
              <a:rPr lang="en-CA"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DB81AF7C-E0FB-5B82-3E92-2FCF91EC13B3}"/>
              </a:ext>
            </a:extLst>
          </p:cNvPr>
          <p:cNvSpPr txBox="1"/>
          <p:nvPr/>
        </p:nvSpPr>
        <p:spPr>
          <a:xfrm>
            <a:off x="327312" y="3253780"/>
            <a:ext cx="8515350" cy="2893100"/>
          </a:xfrm>
          <a:prstGeom prst="rect">
            <a:avLst/>
          </a:prstGeom>
          <a:noFill/>
        </p:spPr>
        <p:txBody>
          <a:bodyPr wrap="square">
            <a:spAutoFit/>
          </a:bodyPr>
          <a:lstStyle/>
          <a:p>
            <a:pPr algn="just"/>
            <a:r>
              <a:rPr lang="en-CA" sz="1400" dirty="0">
                <a:solidFill>
                  <a:schemeClr val="tx2"/>
                </a:solidFill>
              </a:rPr>
              <a:t>A significant factor in the Missing and Murdered Indigenous Women, Girls, Two-Spirit, Transgender, and Gender-Diverse People (MMIWG2S+) genocide is the anti-Indigenous racism that Indigenous Women, Girls, Two-Spirit, Transgender, and Gender-Diverse (WG2STGD) people experience at an alarmingly high rate, particularly as it pertains to reproductive healthcare. Through decades of advocacy and research, The Native Women’s Association of Canada (NWAC) has listened to the knowledge, perspectives, and experiences of Indigenous WG2STGD people regarding health and social care providers (HSCPs), many of whom shared painful and violent experiences of anti-Indigenous racism.</a:t>
            </a:r>
          </a:p>
          <a:p>
            <a:pPr algn="just"/>
            <a:endParaRPr lang="en-CA" sz="1400" dirty="0">
              <a:solidFill>
                <a:schemeClr val="tx2"/>
              </a:solidFill>
            </a:endParaRPr>
          </a:p>
          <a:p>
            <a:pPr algn="just"/>
            <a:r>
              <a:rPr lang="en-CA" sz="1400" dirty="0">
                <a:solidFill>
                  <a:schemeClr val="tx2"/>
                </a:solidFill>
              </a:rPr>
              <a:t>This toolkit enables HSCPs to implement the National Inquiry’s Calls to Justice 3.2 and 7.6 and redress the ongoing MMIWG2S+ genocide. This toolkit also furthers NWAC’s </a:t>
            </a:r>
            <a:r>
              <a:rPr lang="en-CA" sz="1400" b="1" dirty="0">
                <a:solidFill>
                  <a:schemeClr val="tx2"/>
                </a:solidFill>
              </a:rPr>
              <a:t>Our Calls Our Action Plan </a:t>
            </a:r>
            <a:r>
              <a:rPr lang="en-CA" sz="1400" dirty="0">
                <a:solidFill>
                  <a:schemeClr val="tx2"/>
                </a:solidFill>
              </a:rPr>
              <a:t>to provide lasting health, policy, research, training, and programs to support Indigenous-led health initiatives, including mental health and wellness and ending forced sterilization. </a:t>
            </a:r>
          </a:p>
        </p:txBody>
      </p:sp>
      <p:sp>
        <p:nvSpPr>
          <p:cNvPr id="14" name="Rectangle 13">
            <a:extLst>
              <a:ext uri="{FF2B5EF4-FFF2-40B4-BE49-F238E27FC236}">
                <a16:creationId xmlns:a16="http://schemas.microsoft.com/office/drawing/2014/main" id="{89247C83-0272-E897-568B-F60696A3A32C}"/>
              </a:ext>
            </a:extLst>
          </p:cNvPr>
          <p:cNvSpPr/>
          <p:nvPr/>
        </p:nvSpPr>
        <p:spPr>
          <a:xfrm>
            <a:off x="0" y="299258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7019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1506077" y="568290"/>
            <a:ext cx="9527015" cy="517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2000" dirty="0"/>
              <a:t>What did you like most about your experience today?</a:t>
            </a:r>
            <a:endParaRPr lang="en-US" sz="2000" i="1" dirty="0">
              <a:ea typeface="+mj-ea"/>
              <a:cs typeface="Arial" panose="020B0604020202020204" pitchFamily="34" charset="0"/>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4260499" y="1103493"/>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F57C1CB-8F00-3751-1839-29AE71ECBBCF}"/>
              </a:ext>
            </a:extLst>
          </p:cNvPr>
          <p:cNvSpPr txBox="1"/>
          <p:nvPr/>
        </p:nvSpPr>
        <p:spPr>
          <a:xfrm>
            <a:off x="1042527" y="1827189"/>
            <a:ext cx="6976058" cy="307777"/>
          </a:xfrm>
          <a:prstGeom prst="rect">
            <a:avLst/>
          </a:prstGeom>
          <a:noFill/>
        </p:spPr>
        <p:txBody>
          <a:bodyPr wrap="square">
            <a:spAutoFit/>
          </a:bodyPr>
          <a:lstStyle/>
          <a:p>
            <a:pPr marL="342900" indent="-342900">
              <a:buFont typeface="+mj-lt"/>
              <a:buAutoNum type="alphaUcPeriod" startAt="4"/>
            </a:pPr>
            <a:r>
              <a:rPr lang="en-US" sz="1400" b="1" dirty="0">
                <a:solidFill>
                  <a:schemeClr val="tx2"/>
                </a:solidFill>
              </a:rPr>
              <a:t>Did you enjoy your interactions with the office staff?</a:t>
            </a:r>
            <a:endParaRPr lang="en-CA" sz="1400" b="1" dirty="0">
              <a:solidFill>
                <a:schemeClr val="tx2"/>
              </a:solidFill>
            </a:endParaRPr>
          </a:p>
        </p:txBody>
      </p:sp>
      <p:sp>
        <p:nvSpPr>
          <p:cNvPr id="5" name="Rectangle 4">
            <a:extLst>
              <a:ext uri="{FF2B5EF4-FFF2-40B4-BE49-F238E27FC236}">
                <a16:creationId xmlns:a16="http://schemas.microsoft.com/office/drawing/2014/main" id="{CD48157B-75CA-3953-6163-EBD02E15597C}"/>
              </a:ext>
            </a:extLst>
          </p:cNvPr>
          <p:cNvSpPr/>
          <p:nvPr/>
        </p:nvSpPr>
        <p:spPr>
          <a:xfrm>
            <a:off x="743579" y="1611792"/>
            <a:ext cx="10601010" cy="4595852"/>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74BCC5A5-1EB7-7703-170A-A107073046B5}"/>
              </a:ext>
            </a:extLst>
          </p:cNvPr>
          <p:cNvSpPr txBox="1"/>
          <p:nvPr/>
        </p:nvSpPr>
        <p:spPr>
          <a:xfrm>
            <a:off x="1044205" y="3285661"/>
            <a:ext cx="8081384" cy="307777"/>
          </a:xfrm>
          <a:prstGeom prst="rect">
            <a:avLst/>
          </a:prstGeom>
          <a:noFill/>
        </p:spPr>
        <p:txBody>
          <a:bodyPr wrap="square">
            <a:spAutoFit/>
          </a:bodyPr>
          <a:lstStyle/>
          <a:p>
            <a:pPr marL="342900" indent="-342900">
              <a:buFont typeface="+mj-lt"/>
              <a:buAutoNum type="alphaUcPeriod" startAt="5"/>
            </a:pPr>
            <a:r>
              <a:rPr lang="en-US" sz="1400" b="1" dirty="0">
                <a:solidFill>
                  <a:schemeClr val="tx2"/>
                </a:solidFill>
              </a:rPr>
              <a:t>Would you recommend a friend or family member use this office for services?</a:t>
            </a:r>
            <a:endParaRPr lang="en-CA" sz="1400" b="1" dirty="0">
              <a:solidFill>
                <a:schemeClr val="tx2"/>
              </a:solidFill>
            </a:endParaRPr>
          </a:p>
        </p:txBody>
      </p:sp>
      <p:sp>
        <p:nvSpPr>
          <p:cNvPr id="2" name="Titre 1">
            <a:extLst>
              <a:ext uri="{FF2B5EF4-FFF2-40B4-BE49-F238E27FC236}">
                <a16:creationId xmlns:a16="http://schemas.microsoft.com/office/drawing/2014/main" id="{80684D1C-FD09-0E83-F56E-F3BD88425EF3}"/>
              </a:ext>
            </a:extLst>
          </p:cNvPr>
          <p:cNvSpPr txBox="1">
            <a:spLocks/>
          </p:cNvSpPr>
          <p:nvPr/>
        </p:nvSpPr>
        <p:spPr>
          <a:xfrm>
            <a:off x="623498" y="620212"/>
            <a:ext cx="1040690" cy="823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spcAft>
                <a:spcPts val="600"/>
              </a:spcAft>
            </a:pPr>
            <a:r>
              <a:rPr lang="en-US" sz="12000" dirty="0">
                <a:solidFill>
                  <a:schemeClr val="tx2">
                    <a:alpha val="32000"/>
                  </a:schemeClr>
                </a:solidFill>
              </a:rPr>
              <a:t>6</a:t>
            </a:r>
            <a:endParaRPr lang="en-US" sz="12000" i="1" dirty="0">
              <a:solidFill>
                <a:schemeClr val="tx2">
                  <a:alpha val="32000"/>
                </a:schemeClr>
              </a:solidFill>
              <a:ea typeface="+mj-ea"/>
              <a:cs typeface="Arial" panose="020B0604020202020204" pitchFamily="34" charset="0"/>
            </a:endParaRPr>
          </a:p>
        </p:txBody>
      </p:sp>
      <p:grpSp>
        <p:nvGrpSpPr>
          <p:cNvPr id="6" name="Group 5">
            <a:extLst>
              <a:ext uri="{FF2B5EF4-FFF2-40B4-BE49-F238E27FC236}">
                <a16:creationId xmlns:a16="http://schemas.microsoft.com/office/drawing/2014/main" id="{C814E706-5022-28AE-46D1-71948F5E6A92}"/>
              </a:ext>
            </a:extLst>
          </p:cNvPr>
          <p:cNvGrpSpPr/>
          <p:nvPr/>
        </p:nvGrpSpPr>
        <p:grpSpPr>
          <a:xfrm>
            <a:off x="1385373" y="2326999"/>
            <a:ext cx="6217039" cy="684713"/>
            <a:chOff x="2247859" y="2566486"/>
            <a:chExt cx="6217039" cy="684713"/>
          </a:xfrm>
        </p:grpSpPr>
        <p:grpSp>
          <p:nvGrpSpPr>
            <p:cNvPr id="7" name="Group 6">
              <a:extLst>
                <a:ext uri="{FF2B5EF4-FFF2-40B4-BE49-F238E27FC236}">
                  <a16:creationId xmlns:a16="http://schemas.microsoft.com/office/drawing/2014/main" id="{81222A33-9086-5E0D-0B57-F6C41CD9B26F}"/>
                </a:ext>
              </a:extLst>
            </p:cNvPr>
            <p:cNvGrpSpPr/>
            <p:nvPr/>
          </p:nvGrpSpPr>
          <p:grpSpPr>
            <a:xfrm>
              <a:off x="2247859" y="2569955"/>
              <a:ext cx="1097780" cy="496582"/>
              <a:chOff x="2247859" y="2569955"/>
              <a:chExt cx="1097780" cy="496582"/>
            </a:xfrm>
          </p:grpSpPr>
          <p:sp>
            <p:nvSpPr>
              <p:cNvPr id="35" name="TextBox 34">
                <a:extLst>
                  <a:ext uri="{FF2B5EF4-FFF2-40B4-BE49-F238E27FC236}">
                    <a16:creationId xmlns:a16="http://schemas.microsoft.com/office/drawing/2014/main" id="{6D604FDC-8403-919F-50BC-E423D1E13ED0}"/>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36" name="Oval 35">
                <a:extLst>
                  <a:ext uri="{FF2B5EF4-FFF2-40B4-BE49-F238E27FC236}">
                    <a16:creationId xmlns:a16="http://schemas.microsoft.com/office/drawing/2014/main" id="{EA445BC1-C1F8-C3EC-6460-68A54651C1D5}"/>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EFAB0170-2CE5-98C2-B3AE-F1FEAB6A5A06}"/>
                </a:ext>
              </a:extLst>
            </p:cNvPr>
            <p:cNvGrpSpPr/>
            <p:nvPr/>
          </p:nvGrpSpPr>
          <p:grpSpPr>
            <a:xfrm>
              <a:off x="3532870" y="2566490"/>
              <a:ext cx="1097780" cy="681248"/>
              <a:chOff x="3532870" y="2566490"/>
              <a:chExt cx="1097780" cy="681248"/>
            </a:xfrm>
          </p:grpSpPr>
          <p:sp>
            <p:nvSpPr>
              <p:cNvPr id="33" name="TextBox 32">
                <a:extLst>
                  <a:ext uri="{FF2B5EF4-FFF2-40B4-BE49-F238E27FC236}">
                    <a16:creationId xmlns:a16="http://schemas.microsoft.com/office/drawing/2014/main" id="{8B5B5A4C-E0A5-CF4F-E27A-A3455906B810}"/>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34" name="Oval 33">
                <a:extLst>
                  <a:ext uri="{FF2B5EF4-FFF2-40B4-BE49-F238E27FC236}">
                    <a16:creationId xmlns:a16="http://schemas.microsoft.com/office/drawing/2014/main" id="{31279F0B-426B-A241-D38B-1FA4EFF0E52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C07453A4-963F-54B6-1132-8D2A83147A5A}"/>
                </a:ext>
              </a:extLst>
            </p:cNvPr>
            <p:cNvGrpSpPr/>
            <p:nvPr/>
          </p:nvGrpSpPr>
          <p:grpSpPr>
            <a:xfrm>
              <a:off x="4880224" y="2573416"/>
              <a:ext cx="1097780" cy="496582"/>
              <a:chOff x="4880224" y="2573416"/>
              <a:chExt cx="1097780" cy="496582"/>
            </a:xfrm>
          </p:grpSpPr>
          <p:sp>
            <p:nvSpPr>
              <p:cNvPr id="31" name="TextBox 30">
                <a:extLst>
                  <a:ext uri="{FF2B5EF4-FFF2-40B4-BE49-F238E27FC236}">
                    <a16:creationId xmlns:a16="http://schemas.microsoft.com/office/drawing/2014/main" id="{8997DB31-94F8-A2EC-3C89-DDB5E8519F37}"/>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32" name="Oval 31">
                <a:extLst>
                  <a:ext uri="{FF2B5EF4-FFF2-40B4-BE49-F238E27FC236}">
                    <a16:creationId xmlns:a16="http://schemas.microsoft.com/office/drawing/2014/main" id="{71594A4B-A2BA-A9D9-A2CF-D96E06416A5E}"/>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DD93DDDA-7CF0-B9C3-91E7-AD0ED22BE290}"/>
                </a:ext>
              </a:extLst>
            </p:cNvPr>
            <p:cNvGrpSpPr/>
            <p:nvPr/>
          </p:nvGrpSpPr>
          <p:grpSpPr>
            <a:xfrm>
              <a:off x="6102890" y="2569951"/>
              <a:ext cx="1097780" cy="681248"/>
              <a:chOff x="6102890" y="2569951"/>
              <a:chExt cx="1097780" cy="681248"/>
            </a:xfrm>
          </p:grpSpPr>
          <p:sp>
            <p:nvSpPr>
              <p:cNvPr id="29" name="TextBox 28">
                <a:extLst>
                  <a:ext uri="{FF2B5EF4-FFF2-40B4-BE49-F238E27FC236}">
                    <a16:creationId xmlns:a16="http://schemas.microsoft.com/office/drawing/2014/main" id="{20A37F33-CB41-60CA-1AE6-A81E411F43B0}"/>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30" name="Oval 29">
                <a:extLst>
                  <a:ext uri="{FF2B5EF4-FFF2-40B4-BE49-F238E27FC236}">
                    <a16:creationId xmlns:a16="http://schemas.microsoft.com/office/drawing/2014/main" id="{95E21FA2-17D4-C186-6540-052EE58F2882}"/>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F8D97512-CBBF-3A1E-27AC-081BA05EDEF9}"/>
                </a:ext>
              </a:extLst>
            </p:cNvPr>
            <p:cNvGrpSpPr/>
            <p:nvPr/>
          </p:nvGrpSpPr>
          <p:grpSpPr>
            <a:xfrm>
              <a:off x="7367118" y="2566486"/>
              <a:ext cx="1097780" cy="681248"/>
              <a:chOff x="7367118" y="2566486"/>
              <a:chExt cx="1097780" cy="681248"/>
            </a:xfrm>
          </p:grpSpPr>
          <p:sp>
            <p:nvSpPr>
              <p:cNvPr id="26" name="TextBox 25">
                <a:extLst>
                  <a:ext uri="{FF2B5EF4-FFF2-40B4-BE49-F238E27FC236}">
                    <a16:creationId xmlns:a16="http://schemas.microsoft.com/office/drawing/2014/main" id="{9098E09A-E2DE-BD05-2767-FA28EB6E50E9}"/>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28" name="Oval 27">
                <a:extLst>
                  <a:ext uri="{FF2B5EF4-FFF2-40B4-BE49-F238E27FC236}">
                    <a16:creationId xmlns:a16="http://schemas.microsoft.com/office/drawing/2014/main" id="{53B171BB-F140-25C3-9579-B08E6E54067C}"/>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2" name="Group 41">
            <a:extLst>
              <a:ext uri="{FF2B5EF4-FFF2-40B4-BE49-F238E27FC236}">
                <a16:creationId xmlns:a16="http://schemas.microsoft.com/office/drawing/2014/main" id="{079A42E7-9CBE-D41C-34FD-75CF94AF30F0}"/>
              </a:ext>
            </a:extLst>
          </p:cNvPr>
          <p:cNvGrpSpPr/>
          <p:nvPr/>
        </p:nvGrpSpPr>
        <p:grpSpPr>
          <a:xfrm>
            <a:off x="1387051" y="3795745"/>
            <a:ext cx="6217039" cy="684713"/>
            <a:chOff x="2247859" y="2566486"/>
            <a:chExt cx="6217039" cy="684713"/>
          </a:xfrm>
        </p:grpSpPr>
        <p:grpSp>
          <p:nvGrpSpPr>
            <p:cNvPr id="69" name="Group 68">
              <a:extLst>
                <a:ext uri="{FF2B5EF4-FFF2-40B4-BE49-F238E27FC236}">
                  <a16:creationId xmlns:a16="http://schemas.microsoft.com/office/drawing/2014/main" id="{E09639D0-F3B3-6A0F-6903-B3D8E5B1EDF9}"/>
                </a:ext>
              </a:extLst>
            </p:cNvPr>
            <p:cNvGrpSpPr/>
            <p:nvPr/>
          </p:nvGrpSpPr>
          <p:grpSpPr>
            <a:xfrm>
              <a:off x="2247859" y="2569955"/>
              <a:ext cx="1097780" cy="496582"/>
              <a:chOff x="2247859" y="2569955"/>
              <a:chExt cx="1097780" cy="496582"/>
            </a:xfrm>
          </p:grpSpPr>
          <p:sp>
            <p:nvSpPr>
              <p:cNvPr id="82" name="TextBox 81">
                <a:extLst>
                  <a:ext uri="{FF2B5EF4-FFF2-40B4-BE49-F238E27FC236}">
                    <a16:creationId xmlns:a16="http://schemas.microsoft.com/office/drawing/2014/main" id="{DB29EC95-94BD-A4A2-9C0B-1DB30D50838A}"/>
                  </a:ext>
                </a:extLst>
              </p:cNvPr>
              <p:cNvSpPr txBox="1"/>
              <p:nvPr/>
            </p:nvSpPr>
            <p:spPr>
              <a:xfrm>
                <a:off x="2247859" y="2789538"/>
                <a:ext cx="1097780" cy="276999"/>
              </a:xfrm>
              <a:prstGeom prst="rect">
                <a:avLst/>
              </a:prstGeom>
              <a:noFill/>
            </p:spPr>
            <p:txBody>
              <a:bodyPr wrap="square">
                <a:spAutoFit/>
              </a:bodyPr>
              <a:lstStyle/>
              <a:p>
                <a:r>
                  <a:rPr lang="en-CA" sz="1200" dirty="0">
                    <a:solidFill>
                      <a:schemeClr val="tx2"/>
                    </a:solidFill>
                  </a:rPr>
                  <a:t>Dissatisfied</a:t>
                </a:r>
              </a:p>
            </p:txBody>
          </p:sp>
          <p:sp>
            <p:nvSpPr>
              <p:cNvPr id="83" name="Oval 82">
                <a:extLst>
                  <a:ext uri="{FF2B5EF4-FFF2-40B4-BE49-F238E27FC236}">
                    <a16:creationId xmlns:a16="http://schemas.microsoft.com/office/drawing/2014/main" id="{625F7D60-AC40-2613-B5DD-2AFFCB81041F}"/>
                  </a:ext>
                </a:extLst>
              </p:cNvPr>
              <p:cNvSpPr/>
              <p:nvPr/>
            </p:nvSpPr>
            <p:spPr>
              <a:xfrm>
                <a:off x="2675712" y="2569955"/>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0" name="Group 69">
              <a:extLst>
                <a:ext uri="{FF2B5EF4-FFF2-40B4-BE49-F238E27FC236}">
                  <a16:creationId xmlns:a16="http://schemas.microsoft.com/office/drawing/2014/main" id="{AE09CE06-78B2-6DD5-6DC7-04C4DDC13D95}"/>
                </a:ext>
              </a:extLst>
            </p:cNvPr>
            <p:cNvGrpSpPr/>
            <p:nvPr/>
          </p:nvGrpSpPr>
          <p:grpSpPr>
            <a:xfrm>
              <a:off x="3532870" y="2566490"/>
              <a:ext cx="1097780" cy="681248"/>
              <a:chOff x="3532870" y="2566490"/>
              <a:chExt cx="1097780" cy="681248"/>
            </a:xfrm>
          </p:grpSpPr>
          <p:sp>
            <p:nvSpPr>
              <p:cNvPr id="80" name="TextBox 79">
                <a:extLst>
                  <a:ext uri="{FF2B5EF4-FFF2-40B4-BE49-F238E27FC236}">
                    <a16:creationId xmlns:a16="http://schemas.microsoft.com/office/drawing/2014/main" id="{FD83E2C8-3F12-6388-3D5D-C23F89885BD1}"/>
                  </a:ext>
                </a:extLst>
              </p:cNvPr>
              <p:cNvSpPr txBox="1"/>
              <p:nvPr/>
            </p:nvSpPr>
            <p:spPr>
              <a:xfrm>
                <a:off x="3532870" y="2786073"/>
                <a:ext cx="1097780" cy="461665"/>
              </a:xfrm>
              <a:prstGeom prst="rect">
                <a:avLst/>
              </a:prstGeom>
              <a:noFill/>
            </p:spPr>
            <p:txBody>
              <a:bodyPr wrap="square">
                <a:spAutoFit/>
              </a:bodyPr>
              <a:lstStyle/>
              <a:p>
                <a:pPr algn="ctr"/>
                <a:r>
                  <a:rPr lang="en-CA" sz="1200" dirty="0">
                    <a:solidFill>
                      <a:schemeClr val="tx2"/>
                    </a:solidFill>
                  </a:rPr>
                  <a:t>Somewhat dissatisfied</a:t>
                </a:r>
              </a:p>
            </p:txBody>
          </p:sp>
          <p:sp>
            <p:nvSpPr>
              <p:cNvPr id="81" name="Oval 80">
                <a:extLst>
                  <a:ext uri="{FF2B5EF4-FFF2-40B4-BE49-F238E27FC236}">
                    <a16:creationId xmlns:a16="http://schemas.microsoft.com/office/drawing/2014/main" id="{BE8AC477-90C4-5DDA-2090-46F9524F71FE}"/>
                  </a:ext>
                </a:extLst>
              </p:cNvPr>
              <p:cNvSpPr/>
              <p:nvPr/>
            </p:nvSpPr>
            <p:spPr>
              <a:xfrm>
                <a:off x="3981505" y="2566490"/>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1" name="Group 70">
              <a:extLst>
                <a:ext uri="{FF2B5EF4-FFF2-40B4-BE49-F238E27FC236}">
                  <a16:creationId xmlns:a16="http://schemas.microsoft.com/office/drawing/2014/main" id="{C061D2D6-6BFD-5979-BA63-03866368C810}"/>
                </a:ext>
              </a:extLst>
            </p:cNvPr>
            <p:cNvGrpSpPr/>
            <p:nvPr/>
          </p:nvGrpSpPr>
          <p:grpSpPr>
            <a:xfrm>
              <a:off x="4880224" y="2573416"/>
              <a:ext cx="1097780" cy="496582"/>
              <a:chOff x="4880224" y="2573416"/>
              <a:chExt cx="1097780" cy="496582"/>
            </a:xfrm>
          </p:grpSpPr>
          <p:sp>
            <p:nvSpPr>
              <p:cNvPr id="78" name="TextBox 77">
                <a:extLst>
                  <a:ext uri="{FF2B5EF4-FFF2-40B4-BE49-F238E27FC236}">
                    <a16:creationId xmlns:a16="http://schemas.microsoft.com/office/drawing/2014/main" id="{72E2FE2E-4C7E-CF6D-24BC-9A32858BF056}"/>
                  </a:ext>
                </a:extLst>
              </p:cNvPr>
              <p:cNvSpPr txBox="1"/>
              <p:nvPr/>
            </p:nvSpPr>
            <p:spPr>
              <a:xfrm>
                <a:off x="4880224" y="2792999"/>
                <a:ext cx="1097780" cy="276999"/>
              </a:xfrm>
              <a:prstGeom prst="rect">
                <a:avLst/>
              </a:prstGeom>
              <a:noFill/>
            </p:spPr>
            <p:txBody>
              <a:bodyPr wrap="square">
                <a:spAutoFit/>
              </a:bodyPr>
              <a:lstStyle/>
              <a:p>
                <a:pPr algn="ctr"/>
                <a:r>
                  <a:rPr lang="en-CA" sz="1200" dirty="0">
                    <a:solidFill>
                      <a:schemeClr val="tx2"/>
                    </a:solidFill>
                  </a:rPr>
                  <a:t>Neutral</a:t>
                </a:r>
              </a:p>
            </p:txBody>
          </p:sp>
          <p:sp>
            <p:nvSpPr>
              <p:cNvPr id="79" name="Oval 78">
                <a:extLst>
                  <a:ext uri="{FF2B5EF4-FFF2-40B4-BE49-F238E27FC236}">
                    <a16:creationId xmlns:a16="http://schemas.microsoft.com/office/drawing/2014/main" id="{E558388A-E2D4-5780-AC61-CF9E1A199140}"/>
                  </a:ext>
                </a:extLst>
              </p:cNvPr>
              <p:cNvSpPr/>
              <p:nvPr/>
            </p:nvSpPr>
            <p:spPr>
              <a:xfrm>
                <a:off x="5339250" y="257341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2" name="Group 71">
              <a:extLst>
                <a:ext uri="{FF2B5EF4-FFF2-40B4-BE49-F238E27FC236}">
                  <a16:creationId xmlns:a16="http://schemas.microsoft.com/office/drawing/2014/main" id="{2EEDC96D-B4E8-FAB3-E632-41E2A6E49143}"/>
                </a:ext>
              </a:extLst>
            </p:cNvPr>
            <p:cNvGrpSpPr/>
            <p:nvPr/>
          </p:nvGrpSpPr>
          <p:grpSpPr>
            <a:xfrm>
              <a:off x="6102890" y="2569951"/>
              <a:ext cx="1097780" cy="681248"/>
              <a:chOff x="6102890" y="2569951"/>
              <a:chExt cx="1097780" cy="681248"/>
            </a:xfrm>
          </p:grpSpPr>
          <p:sp>
            <p:nvSpPr>
              <p:cNvPr id="76" name="TextBox 75">
                <a:extLst>
                  <a:ext uri="{FF2B5EF4-FFF2-40B4-BE49-F238E27FC236}">
                    <a16:creationId xmlns:a16="http://schemas.microsoft.com/office/drawing/2014/main" id="{5E37DA26-1C9F-D5B2-9FCF-7AD00AC02687}"/>
                  </a:ext>
                </a:extLst>
              </p:cNvPr>
              <p:cNvSpPr txBox="1"/>
              <p:nvPr/>
            </p:nvSpPr>
            <p:spPr>
              <a:xfrm>
                <a:off x="6102890" y="2789534"/>
                <a:ext cx="1097780" cy="461665"/>
              </a:xfrm>
              <a:prstGeom prst="rect">
                <a:avLst/>
              </a:prstGeom>
              <a:noFill/>
            </p:spPr>
            <p:txBody>
              <a:bodyPr wrap="square">
                <a:spAutoFit/>
              </a:bodyPr>
              <a:lstStyle/>
              <a:p>
                <a:pPr algn="ctr"/>
                <a:r>
                  <a:rPr lang="en-CA" sz="1200" dirty="0">
                    <a:solidFill>
                      <a:schemeClr val="tx2"/>
                    </a:solidFill>
                  </a:rPr>
                  <a:t>Somewhat Satisfied</a:t>
                </a:r>
              </a:p>
            </p:txBody>
          </p:sp>
          <p:sp>
            <p:nvSpPr>
              <p:cNvPr id="77" name="Oval 76">
                <a:extLst>
                  <a:ext uri="{FF2B5EF4-FFF2-40B4-BE49-F238E27FC236}">
                    <a16:creationId xmlns:a16="http://schemas.microsoft.com/office/drawing/2014/main" id="{4B270A6E-2AAA-2072-A7B6-C42E4F491431}"/>
                  </a:ext>
                </a:extLst>
              </p:cNvPr>
              <p:cNvSpPr/>
              <p:nvPr/>
            </p:nvSpPr>
            <p:spPr>
              <a:xfrm>
                <a:off x="6541134" y="2569951"/>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3" name="Group 72">
              <a:extLst>
                <a:ext uri="{FF2B5EF4-FFF2-40B4-BE49-F238E27FC236}">
                  <a16:creationId xmlns:a16="http://schemas.microsoft.com/office/drawing/2014/main" id="{B30E337A-4B72-BF00-50CA-4CBFD5258513}"/>
                </a:ext>
              </a:extLst>
            </p:cNvPr>
            <p:cNvGrpSpPr/>
            <p:nvPr/>
          </p:nvGrpSpPr>
          <p:grpSpPr>
            <a:xfrm>
              <a:off x="7367118" y="2566486"/>
              <a:ext cx="1097780" cy="681248"/>
              <a:chOff x="7367118" y="2566486"/>
              <a:chExt cx="1097780" cy="681248"/>
            </a:xfrm>
          </p:grpSpPr>
          <p:sp>
            <p:nvSpPr>
              <p:cNvPr id="74" name="TextBox 73">
                <a:extLst>
                  <a:ext uri="{FF2B5EF4-FFF2-40B4-BE49-F238E27FC236}">
                    <a16:creationId xmlns:a16="http://schemas.microsoft.com/office/drawing/2014/main" id="{83F70508-FD94-C671-AA1B-087C6F73DE4A}"/>
                  </a:ext>
                </a:extLst>
              </p:cNvPr>
              <p:cNvSpPr txBox="1"/>
              <p:nvPr/>
            </p:nvSpPr>
            <p:spPr>
              <a:xfrm>
                <a:off x="7367118" y="2786069"/>
                <a:ext cx="1097780" cy="461665"/>
              </a:xfrm>
              <a:prstGeom prst="rect">
                <a:avLst/>
              </a:prstGeom>
              <a:noFill/>
            </p:spPr>
            <p:txBody>
              <a:bodyPr wrap="square">
                <a:spAutoFit/>
              </a:bodyPr>
              <a:lstStyle/>
              <a:p>
                <a:pPr algn="ctr"/>
                <a:r>
                  <a:rPr lang="en-CA" sz="1200" dirty="0">
                    <a:solidFill>
                      <a:schemeClr val="tx2"/>
                    </a:solidFill>
                  </a:rPr>
                  <a:t>Extremely Satisfied</a:t>
                </a:r>
              </a:p>
            </p:txBody>
          </p:sp>
          <p:sp>
            <p:nvSpPr>
              <p:cNvPr id="75" name="Oval 74">
                <a:extLst>
                  <a:ext uri="{FF2B5EF4-FFF2-40B4-BE49-F238E27FC236}">
                    <a16:creationId xmlns:a16="http://schemas.microsoft.com/office/drawing/2014/main" id="{F07AECAC-BADE-E952-C136-DBBB61025C52}"/>
                  </a:ext>
                </a:extLst>
              </p:cNvPr>
              <p:cNvSpPr/>
              <p:nvPr/>
            </p:nvSpPr>
            <p:spPr>
              <a:xfrm>
                <a:off x="7815753" y="2566486"/>
                <a:ext cx="184073" cy="18407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9" name="TextBox 8">
            <a:extLst>
              <a:ext uri="{FF2B5EF4-FFF2-40B4-BE49-F238E27FC236}">
                <a16:creationId xmlns:a16="http://schemas.microsoft.com/office/drawing/2014/main" id="{581D209E-39D0-1E57-40DF-ACCD00CDF6EC}"/>
              </a:ext>
            </a:extLst>
          </p:cNvPr>
          <p:cNvSpPr txBox="1"/>
          <p:nvPr/>
        </p:nvSpPr>
        <p:spPr>
          <a:xfrm>
            <a:off x="1047558" y="4685713"/>
            <a:ext cx="8081384" cy="307777"/>
          </a:xfrm>
          <a:prstGeom prst="rect">
            <a:avLst/>
          </a:prstGeom>
          <a:noFill/>
        </p:spPr>
        <p:txBody>
          <a:bodyPr wrap="square">
            <a:spAutoFit/>
          </a:bodyPr>
          <a:lstStyle/>
          <a:p>
            <a:r>
              <a:rPr lang="en-US" sz="1400" b="1" dirty="0">
                <a:solidFill>
                  <a:schemeClr val="tx2"/>
                </a:solidFill>
              </a:rPr>
              <a:t>Please elaborate here:</a:t>
            </a:r>
            <a:endParaRPr lang="en-CA" sz="1300" b="1" dirty="0">
              <a:solidFill>
                <a:schemeClr val="tx2"/>
              </a:solidFill>
            </a:endParaRPr>
          </a:p>
        </p:txBody>
      </p:sp>
      <p:grpSp>
        <p:nvGrpSpPr>
          <p:cNvPr id="45" name="Group 44">
            <a:extLst>
              <a:ext uri="{FF2B5EF4-FFF2-40B4-BE49-F238E27FC236}">
                <a16:creationId xmlns:a16="http://schemas.microsoft.com/office/drawing/2014/main" id="{218FFFD0-1514-11EB-E10F-0242B8B4F85E}"/>
              </a:ext>
            </a:extLst>
          </p:cNvPr>
          <p:cNvGrpSpPr/>
          <p:nvPr/>
        </p:nvGrpSpPr>
        <p:grpSpPr>
          <a:xfrm>
            <a:off x="1042527" y="4983986"/>
            <a:ext cx="9990565" cy="1115365"/>
            <a:chOff x="1042527" y="4300694"/>
            <a:chExt cx="9990565" cy="1115365"/>
          </a:xfrm>
        </p:grpSpPr>
        <p:cxnSp>
          <p:nvCxnSpPr>
            <p:cNvPr id="46" name="Straight Connector 45">
              <a:extLst>
                <a:ext uri="{FF2B5EF4-FFF2-40B4-BE49-F238E27FC236}">
                  <a16:creationId xmlns:a16="http://schemas.microsoft.com/office/drawing/2014/main" id="{EEAB8C9A-9DDC-8850-A08F-C1A188B7940A}"/>
                </a:ext>
              </a:extLst>
            </p:cNvPr>
            <p:cNvCxnSpPr/>
            <p:nvPr/>
          </p:nvCxnSpPr>
          <p:spPr>
            <a:xfrm>
              <a:off x="1042527" y="4300694"/>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05661897-9A14-0207-DCA8-2B244625D62D}"/>
                </a:ext>
              </a:extLst>
            </p:cNvPr>
            <p:cNvCxnSpPr/>
            <p:nvPr/>
          </p:nvCxnSpPr>
          <p:spPr>
            <a:xfrm>
              <a:off x="1042527" y="4662433"/>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4178AD9E-784E-843F-C2EF-7AF69F7DD3B0}"/>
                </a:ext>
              </a:extLst>
            </p:cNvPr>
            <p:cNvCxnSpPr/>
            <p:nvPr/>
          </p:nvCxnSpPr>
          <p:spPr>
            <a:xfrm>
              <a:off x="1042527" y="5034222"/>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4EB6CEC5-5F0C-1468-9D64-C6290B2F6682}"/>
                </a:ext>
              </a:extLst>
            </p:cNvPr>
            <p:cNvCxnSpPr/>
            <p:nvPr/>
          </p:nvCxnSpPr>
          <p:spPr>
            <a:xfrm>
              <a:off x="1042527" y="5416059"/>
              <a:ext cx="9990565"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1" name="Group 50">
            <a:extLst>
              <a:ext uri="{FF2B5EF4-FFF2-40B4-BE49-F238E27FC236}">
                <a16:creationId xmlns:a16="http://schemas.microsoft.com/office/drawing/2014/main" id="{D63092AE-C07B-DE4C-8C6D-32D1A073ABBA}"/>
              </a:ext>
            </a:extLst>
          </p:cNvPr>
          <p:cNvGrpSpPr/>
          <p:nvPr/>
        </p:nvGrpSpPr>
        <p:grpSpPr>
          <a:xfrm>
            <a:off x="1793776" y="2289379"/>
            <a:ext cx="5323662" cy="281919"/>
            <a:chOff x="2663931" y="2532725"/>
            <a:chExt cx="5323662" cy="281919"/>
          </a:xfrm>
        </p:grpSpPr>
        <p:sp>
          <p:nvSpPr>
            <p:cNvPr id="52" name="TextBox 51">
              <a:extLst>
                <a:ext uri="{FF2B5EF4-FFF2-40B4-BE49-F238E27FC236}">
                  <a16:creationId xmlns:a16="http://schemas.microsoft.com/office/drawing/2014/main" id="{FA68FA35-7337-B14E-6999-EF5531994906}"/>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53" name="TextBox 52">
              <a:extLst>
                <a:ext uri="{FF2B5EF4-FFF2-40B4-BE49-F238E27FC236}">
                  <a16:creationId xmlns:a16="http://schemas.microsoft.com/office/drawing/2014/main" id="{C56D07A4-0512-C285-0B02-0EBEB412EE29}"/>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54" name="TextBox 53">
              <a:extLst>
                <a:ext uri="{FF2B5EF4-FFF2-40B4-BE49-F238E27FC236}">
                  <a16:creationId xmlns:a16="http://schemas.microsoft.com/office/drawing/2014/main" id="{AC600906-8A65-3ED5-1EDA-491FA0BBF688}"/>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55" name="TextBox 54">
              <a:extLst>
                <a:ext uri="{FF2B5EF4-FFF2-40B4-BE49-F238E27FC236}">
                  <a16:creationId xmlns:a16="http://schemas.microsoft.com/office/drawing/2014/main" id="{24985C52-4566-1F20-28E1-88640BC40CF5}"/>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56" name="TextBox 55">
              <a:extLst>
                <a:ext uri="{FF2B5EF4-FFF2-40B4-BE49-F238E27FC236}">
                  <a16:creationId xmlns:a16="http://schemas.microsoft.com/office/drawing/2014/main" id="{76127863-6C43-459C-7DC5-E35F34403F0C}"/>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grpSp>
        <p:nvGrpSpPr>
          <p:cNvPr id="57" name="Group 56">
            <a:extLst>
              <a:ext uri="{FF2B5EF4-FFF2-40B4-BE49-F238E27FC236}">
                <a16:creationId xmlns:a16="http://schemas.microsoft.com/office/drawing/2014/main" id="{C05BEC69-D27E-7FDB-FF9C-1A06D46FE9B0}"/>
              </a:ext>
            </a:extLst>
          </p:cNvPr>
          <p:cNvGrpSpPr/>
          <p:nvPr/>
        </p:nvGrpSpPr>
        <p:grpSpPr>
          <a:xfrm>
            <a:off x="1793778" y="3756840"/>
            <a:ext cx="5323662" cy="281919"/>
            <a:chOff x="2663931" y="2532725"/>
            <a:chExt cx="5323662" cy="281919"/>
          </a:xfrm>
        </p:grpSpPr>
        <p:sp>
          <p:nvSpPr>
            <p:cNvPr id="58" name="TextBox 57">
              <a:extLst>
                <a:ext uri="{FF2B5EF4-FFF2-40B4-BE49-F238E27FC236}">
                  <a16:creationId xmlns:a16="http://schemas.microsoft.com/office/drawing/2014/main" id="{905686EF-5750-F3E8-6EE7-BB48E412B1D6}"/>
                </a:ext>
              </a:extLst>
            </p:cNvPr>
            <p:cNvSpPr txBox="1"/>
            <p:nvPr/>
          </p:nvSpPr>
          <p:spPr>
            <a:xfrm>
              <a:off x="2663931" y="2532725"/>
              <a:ext cx="201049" cy="276999"/>
            </a:xfrm>
            <a:prstGeom prst="rect">
              <a:avLst/>
            </a:prstGeom>
            <a:noFill/>
          </p:spPr>
          <p:txBody>
            <a:bodyPr wrap="square">
              <a:spAutoFit/>
            </a:bodyPr>
            <a:lstStyle/>
            <a:p>
              <a:r>
                <a:rPr lang="en-CA" sz="1200" dirty="0">
                  <a:solidFill>
                    <a:schemeClr val="tx2"/>
                  </a:solidFill>
                </a:rPr>
                <a:t>1</a:t>
              </a:r>
              <a:endParaRPr lang="en-CA" sz="1200" dirty="0"/>
            </a:p>
          </p:txBody>
        </p:sp>
        <p:sp>
          <p:nvSpPr>
            <p:cNvPr id="59" name="TextBox 58">
              <a:extLst>
                <a:ext uri="{FF2B5EF4-FFF2-40B4-BE49-F238E27FC236}">
                  <a16:creationId xmlns:a16="http://schemas.microsoft.com/office/drawing/2014/main" id="{1D6F3F4A-1BEA-8C14-B257-4AC542B7A312}"/>
                </a:ext>
              </a:extLst>
            </p:cNvPr>
            <p:cNvSpPr txBox="1"/>
            <p:nvPr/>
          </p:nvSpPr>
          <p:spPr>
            <a:xfrm>
              <a:off x="3951960" y="2537643"/>
              <a:ext cx="201049" cy="276999"/>
            </a:xfrm>
            <a:prstGeom prst="rect">
              <a:avLst/>
            </a:prstGeom>
            <a:noFill/>
          </p:spPr>
          <p:txBody>
            <a:bodyPr wrap="square">
              <a:spAutoFit/>
            </a:bodyPr>
            <a:lstStyle/>
            <a:p>
              <a:r>
                <a:rPr lang="en-CA" sz="1200" dirty="0">
                  <a:solidFill>
                    <a:schemeClr val="tx2"/>
                  </a:solidFill>
                </a:rPr>
                <a:t>2</a:t>
              </a:r>
              <a:endParaRPr lang="en-CA" sz="1200" dirty="0"/>
            </a:p>
          </p:txBody>
        </p:sp>
        <p:sp>
          <p:nvSpPr>
            <p:cNvPr id="60" name="TextBox 59">
              <a:extLst>
                <a:ext uri="{FF2B5EF4-FFF2-40B4-BE49-F238E27FC236}">
                  <a16:creationId xmlns:a16="http://schemas.microsoft.com/office/drawing/2014/main" id="{58A17456-39DA-D56E-0EBA-2D1C83C09715}"/>
                </a:ext>
              </a:extLst>
            </p:cNvPr>
            <p:cNvSpPr txBox="1"/>
            <p:nvPr/>
          </p:nvSpPr>
          <p:spPr>
            <a:xfrm>
              <a:off x="5301434" y="2537644"/>
              <a:ext cx="201049" cy="276999"/>
            </a:xfrm>
            <a:prstGeom prst="rect">
              <a:avLst/>
            </a:prstGeom>
            <a:noFill/>
          </p:spPr>
          <p:txBody>
            <a:bodyPr wrap="square">
              <a:spAutoFit/>
            </a:bodyPr>
            <a:lstStyle/>
            <a:p>
              <a:r>
                <a:rPr lang="en-CA" sz="1200" dirty="0">
                  <a:solidFill>
                    <a:schemeClr val="tx2"/>
                  </a:solidFill>
                </a:rPr>
                <a:t>3</a:t>
              </a:r>
              <a:endParaRPr lang="en-CA" sz="1200" dirty="0"/>
            </a:p>
          </p:txBody>
        </p:sp>
        <p:sp>
          <p:nvSpPr>
            <p:cNvPr id="61" name="TextBox 60">
              <a:extLst>
                <a:ext uri="{FF2B5EF4-FFF2-40B4-BE49-F238E27FC236}">
                  <a16:creationId xmlns:a16="http://schemas.microsoft.com/office/drawing/2014/main" id="{E3F01D40-57F2-D61D-29C7-2FD3AD9BDD78}"/>
                </a:ext>
              </a:extLst>
            </p:cNvPr>
            <p:cNvSpPr txBox="1"/>
            <p:nvPr/>
          </p:nvSpPr>
          <p:spPr>
            <a:xfrm>
              <a:off x="6503428" y="2537645"/>
              <a:ext cx="201049" cy="276999"/>
            </a:xfrm>
            <a:prstGeom prst="rect">
              <a:avLst/>
            </a:prstGeom>
            <a:noFill/>
          </p:spPr>
          <p:txBody>
            <a:bodyPr wrap="square">
              <a:spAutoFit/>
            </a:bodyPr>
            <a:lstStyle/>
            <a:p>
              <a:r>
                <a:rPr lang="en-CA" sz="1200" dirty="0">
                  <a:solidFill>
                    <a:schemeClr val="tx2"/>
                  </a:solidFill>
                </a:rPr>
                <a:t>4</a:t>
              </a:r>
              <a:endParaRPr lang="en-CA" sz="1200" dirty="0"/>
            </a:p>
          </p:txBody>
        </p:sp>
        <p:sp>
          <p:nvSpPr>
            <p:cNvPr id="62" name="TextBox 61">
              <a:extLst>
                <a:ext uri="{FF2B5EF4-FFF2-40B4-BE49-F238E27FC236}">
                  <a16:creationId xmlns:a16="http://schemas.microsoft.com/office/drawing/2014/main" id="{4F1D0365-446E-8187-618A-62A5AFE7E2C9}"/>
                </a:ext>
              </a:extLst>
            </p:cNvPr>
            <p:cNvSpPr txBox="1"/>
            <p:nvPr/>
          </p:nvSpPr>
          <p:spPr>
            <a:xfrm>
              <a:off x="7786544" y="2537642"/>
              <a:ext cx="201049" cy="276999"/>
            </a:xfrm>
            <a:prstGeom prst="rect">
              <a:avLst/>
            </a:prstGeom>
            <a:noFill/>
          </p:spPr>
          <p:txBody>
            <a:bodyPr wrap="square">
              <a:spAutoFit/>
            </a:bodyPr>
            <a:lstStyle/>
            <a:p>
              <a:r>
                <a:rPr lang="en-CA" sz="1200" dirty="0">
                  <a:solidFill>
                    <a:schemeClr val="tx2"/>
                  </a:solidFill>
                </a:rPr>
                <a:t>5</a:t>
              </a:r>
              <a:endParaRPr lang="en-CA" sz="1200" dirty="0"/>
            </a:p>
          </p:txBody>
        </p:sp>
      </p:grpSp>
    </p:spTree>
    <p:extLst>
      <p:ext uri="{BB962C8B-B14F-4D97-AF65-F5344CB8AC3E}">
        <p14:creationId xmlns:p14="http://schemas.microsoft.com/office/powerpoint/2010/main" val="3644011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4DC78-7460-3A9A-6180-025BE8CE69A8}"/>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749302"/>
            <a:ext cx="7822929"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APPENDIX</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789535" y="2681054"/>
            <a:ext cx="6636197" cy="1600438"/>
          </a:xfrm>
          <a:prstGeom prst="rect">
            <a:avLst/>
          </a:prstGeom>
          <a:noFill/>
        </p:spPr>
        <p:txBody>
          <a:bodyPr wrap="square">
            <a:spAutoFit/>
          </a:bodyPr>
          <a:lstStyle/>
          <a:p>
            <a:pPr algn="just"/>
            <a:r>
              <a:rPr lang="en-US" sz="1400" b="1" dirty="0">
                <a:solidFill>
                  <a:schemeClr val="tx2"/>
                </a:solidFill>
              </a:rPr>
              <a:t>Appendix A: Post-Visit Survey for Indigenous Patients and Clients (Medical and Allied health)</a:t>
            </a:r>
          </a:p>
          <a:p>
            <a:pPr algn="just"/>
            <a:endParaRPr lang="en-US" sz="1400" b="1" dirty="0">
              <a:solidFill>
                <a:schemeClr val="tx2"/>
              </a:solidFill>
            </a:endParaRPr>
          </a:p>
          <a:p>
            <a:pPr algn="just"/>
            <a:r>
              <a:rPr lang="en-US" sz="1400" b="1" dirty="0">
                <a:solidFill>
                  <a:schemeClr val="tx2"/>
                </a:solidFill>
              </a:rPr>
              <a:t>Appendix B: NWAC Educational Slideshow </a:t>
            </a:r>
          </a:p>
          <a:p>
            <a:pPr algn="just"/>
            <a:endParaRPr lang="en-US" sz="1400" dirty="0">
              <a:solidFill>
                <a:schemeClr val="tx2"/>
              </a:solidFill>
            </a:endParaRPr>
          </a:p>
          <a:p>
            <a:pPr algn="just"/>
            <a:r>
              <a:rPr lang="en-US" sz="1400" dirty="0">
                <a:solidFill>
                  <a:schemeClr val="tx2"/>
                </a:solidFill>
              </a:rPr>
              <a:t>Introduction to Implementing Culturally Safe and Affirming Care for Your Indigenous Patients and Clients for Health and Social Care Providers</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359027"/>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06493113-E96C-F984-FDDC-B704F9CDAE6F}"/>
              </a:ext>
            </a:extLst>
          </p:cNvPr>
          <p:cNvSpPr txBox="1"/>
          <p:nvPr/>
        </p:nvSpPr>
        <p:spPr>
          <a:xfrm>
            <a:off x="726417" y="5183864"/>
            <a:ext cx="7202391" cy="774699"/>
          </a:xfrm>
          <a:prstGeom prst="rect">
            <a:avLst/>
          </a:prstGeom>
          <a:noFill/>
        </p:spPr>
        <p:txBody>
          <a:bodyPr wrap="square">
            <a:spAutoFit/>
          </a:bodyPr>
          <a:lstStyle/>
          <a:p>
            <a:pPr marL="0" indent="0" algn="just">
              <a:lnSpc>
                <a:spcPct val="107000"/>
              </a:lnSpc>
              <a:spcAft>
                <a:spcPts val="800"/>
              </a:spcAft>
              <a:buNone/>
            </a:pPr>
            <a:r>
              <a:rPr lang="en-US" sz="1400" i="1" dirty="0">
                <a:solidFill>
                  <a:schemeClr val="tx2"/>
                </a:solidFill>
                <a:effectLst/>
                <a:latin typeface="+mj-lt"/>
                <a:ea typeface="Calibri" panose="020F0502020204030204" pitchFamily="34" charset="0"/>
                <a:cs typeface="Times New Roman" panose="02020603050405020304" pitchFamily="18" charset="0"/>
              </a:rPr>
              <a:t>This toolkit was created as part of a larger project, “Funding Proposal to Commission Five Policy Research Papers on Missing and Murdered Indigenous Women, Girls, and Two-Spirit People,” funded by Crown-Indigenous Northern Affairs Canada (CIRNAC).</a:t>
            </a:r>
            <a:endParaRPr lang="en-CA"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phic 4">
            <a:extLst>
              <a:ext uri="{FF2B5EF4-FFF2-40B4-BE49-F238E27FC236}">
                <a16:creationId xmlns:a16="http://schemas.microsoft.com/office/drawing/2014/main" id="{2413E0CD-1C29-AB86-E0F8-23964E2160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8808" y="4139644"/>
            <a:ext cx="3693787" cy="2088439"/>
          </a:xfrm>
          <a:prstGeom prst="rect">
            <a:avLst/>
          </a:prstGeom>
        </p:spPr>
      </p:pic>
    </p:spTree>
    <p:extLst>
      <p:ext uri="{BB962C8B-B14F-4D97-AF65-F5344CB8AC3E}">
        <p14:creationId xmlns:p14="http://schemas.microsoft.com/office/powerpoint/2010/main" val="2633430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822C2D-90B6-70F6-EB3F-71968B30576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6311458-359E-2D53-E169-90A7CF2BC32F}"/>
              </a:ext>
            </a:extLst>
          </p:cNvPr>
          <p:cNvSpPr/>
          <p:nvPr/>
        </p:nvSpPr>
        <p:spPr>
          <a:xfrm>
            <a:off x="3382614" y="4836617"/>
            <a:ext cx="1119506" cy="1197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66F4F793-740F-50BA-4E84-3C0666F72230}"/>
              </a:ext>
            </a:extLst>
          </p:cNvPr>
          <p:cNvSpPr txBox="1">
            <a:spLocks/>
          </p:cNvSpPr>
          <p:nvPr/>
        </p:nvSpPr>
        <p:spPr>
          <a:xfrm>
            <a:off x="472278" y="2230298"/>
            <a:ext cx="11615894" cy="2387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2"/>
                </a:solidFill>
                <a:latin typeface="+mj-lt"/>
                <a:ea typeface="Riverswell" panose="02000500000000000000" pitchFamily="2" charset="0"/>
                <a:cs typeface="+mj-cs"/>
              </a:defRPr>
            </a:lvl1pPr>
          </a:lstStyle>
          <a:p>
            <a:r>
              <a:rPr lang="en-CA" b="1" dirty="0">
                <a:solidFill>
                  <a:schemeClr val="bg1"/>
                </a:solidFill>
                <a:effectLst/>
                <a:ea typeface="Calibri" panose="020F0502020204030204" pitchFamily="34" charset="0"/>
                <a:cs typeface="Times New Roman" panose="02020603050405020304" pitchFamily="18" charset="0"/>
              </a:rPr>
              <a:t>Racism in Healthcare </a:t>
            </a:r>
            <a:r>
              <a:rPr lang="en-CA" b="0" dirty="0">
                <a:solidFill>
                  <a:schemeClr val="bg1"/>
                </a:solidFill>
                <a:effectLst/>
                <a:ea typeface="Calibri" panose="020F0502020204030204" pitchFamily="34" charset="0"/>
                <a:cs typeface="Times New Roman" panose="02020603050405020304" pitchFamily="18" charset="0"/>
              </a:rPr>
              <a:t>Toolkits</a:t>
            </a:r>
            <a:br>
              <a:rPr lang="en-CA" dirty="0">
                <a:solidFill>
                  <a:schemeClr val="bg1"/>
                </a:solidFill>
              </a:rPr>
            </a:br>
            <a:endParaRPr lang="en-CA" dirty="0">
              <a:solidFill>
                <a:schemeClr val="bg1"/>
              </a:solidFill>
            </a:endParaRPr>
          </a:p>
        </p:txBody>
      </p:sp>
      <p:pic>
        <p:nvPicPr>
          <p:cNvPr id="5" name="Picture 4" descr="Shape&#10;&#10;Description automatically generated">
            <a:extLst>
              <a:ext uri="{FF2B5EF4-FFF2-40B4-BE49-F238E27FC236}">
                <a16:creationId xmlns:a16="http://schemas.microsoft.com/office/drawing/2014/main" id="{29193EB9-1EFD-9E50-6ED0-EEF3685B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384" y="296545"/>
            <a:ext cx="919231" cy="919231"/>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90F5A6CB-686A-8D8D-FC52-A16431D2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136" y="5226155"/>
            <a:ext cx="2562263" cy="1434270"/>
          </a:xfrm>
          <a:prstGeom prst="rect">
            <a:avLst/>
          </a:prstGeom>
        </p:spPr>
      </p:pic>
      <p:pic>
        <p:nvPicPr>
          <p:cNvPr id="13" name="Picture 12" descr="Text&#10;&#10;Description automatically generated">
            <a:extLst>
              <a:ext uri="{FF2B5EF4-FFF2-40B4-BE49-F238E27FC236}">
                <a16:creationId xmlns:a16="http://schemas.microsoft.com/office/drawing/2014/main" id="{2415CCEE-C9F0-74F9-F94D-1132DCC31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720" y="1424309"/>
            <a:ext cx="2470558" cy="402184"/>
          </a:xfrm>
          <a:prstGeom prst="rect">
            <a:avLst/>
          </a:prstGeom>
        </p:spPr>
      </p:pic>
      <p:sp>
        <p:nvSpPr>
          <p:cNvPr id="16" name="Rectangle 15">
            <a:extLst>
              <a:ext uri="{FF2B5EF4-FFF2-40B4-BE49-F238E27FC236}">
                <a16:creationId xmlns:a16="http://schemas.microsoft.com/office/drawing/2014/main" id="{CD814502-9D80-6771-C906-420F66BC75F6}"/>
              </a:ext>
            </a:extLst>
          </p:cNvPr>
          <p:cNvSpPr/>
          <p:nvPr/>
        </p:nvSpPr>
        <p:spPr>
          <a:xfrm>
            <a:off x="2783393" y="3716060"/>
            <a:ext cx="70137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AF62113-0FA8-0C62-C6D7-FF081AF79F2E}"/>
              </a:ext>
            </a:extLst>
          </p:cNvPr>
          <p:cNvSpPr txBox="1">
            <a:spLocks/>
          </p:cNvSpPr>
          <p:nvPr/>
        </p:nvSpPr>
        <p:spPr>
          <a:xfrm>
            <a:off x="748596" y="3896885"/>
            <a:ext cx="10987875" cy="709612"/>
          </a:xfrm>
          <a:prstGeom prst="rect">
            <a:avLst/>
          </a:prstGeom>
        </p:spPr>
        <p:txBody>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marR="0" lvl="0" fontAlgn="auto">
              <a:lnSpc>
                <a:spcPct val="90000"/>
              </a:lnSpc>
              <a:spcBef>
                <a:spcPts val="0"/>
              </a:spcBef>
              <a:spcAft>
                <a:spcPts val="600"/>
              </a:spcAft>
              <a:buClrTx/>
              <a:buSzTx/>
              <a:tabLst/>
              <a:defRPr/>
            </a:pPr>
            <a:r>
              <a:rPr kumimoji="0" lang="en-US" sz="3600" b="1" i="0" u="none" strike="noStrike" cap="none" spc="0" normalizeH="0" baseline="0" noProof="0" dirty="0">
                <a:ln>
                  <a:noFill/>
                </a:ln>
                <a:solidFill>
                  <a:schemeClr val="bg1"/>
                </a:solidFill>
                <a:effectLst/>
                <a:uLnTx/>
                <a:uFillTx/>
                <a:latin typeface="+mj-lt"/>
                <a:cs typeface="Arial" panose="020B0604020202020204" pitchFamily="34" charset="0"/>
              </a:rPr>
              <a:t>Thank you! Merci! </a:t>
            </a:r>
            <a:r>
              <a:rPr kumimoji="0" lang="en-US" sz="3600" b="1" i="1" u="none" strike="noStrike" cap="none" spc="0" normalizeH="0" baseline="0" noProof="0" dirty="0" err="1">
                <a:ln>
                  <a:noFill/>
                </a:ln>
                <a:solidFill>
                  <a:schemeClr val="bg1"/>
                </a:solidFill>
                <a:effectLst/>
                <a:uLnTx/>
                <a:uFillTx/>
                <a:latin typeface="+mj-lt"/>
                <a:cs typeface="Arial" panose="020B0604020202020204" pitchFamily="34" charset="0"/>
              </a:rPr>
              <a:t>Miigwetch</a:t>
            </a:r>
            <a:r>
              <a:rPr kumimoji="0" lang="en-US" sz="3600" b="1" i="1" u="none" strike="noStrike" cap="none" spc="0" normalizeH="0" baseline="0" noProof="0" dirty="0">
                <a:ln>
                  <a:noFill/>
                </a:ln>
                <a:solidFill>
                  <a:schemeClr val="bg1"/>
                </a:solidFill>
                <a:effectLst/>
                <a:uLnTx/>
                <a:uFillTx/>
                <a:latin typeface="+mj-lt"/>
                <a:cs typeface="Arial" panose="020B0604020202020204" pitchFamily="34" charset="0"/>
              </a:rPr>
              <a:t>!</a:t>
            </a:r>
            <a:endParaRPr kumimoji="0" lang="en-US" sz="3600" b="1" i="0" u="none" strike="noStrike"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67603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91454-F3E9-181C-2A6E-ADCF4A6817CB}"/>
              </a:ext>
            </a:extLst>
          </p:cNvPr>
          <p:cNvSpPr>
            <a:spLocks noGrp="1"/>
          </p:cNvSpPr>
          <p:nvPr>
            <p:ph type="title"/>
          </p:nvPr>
        </p:nvSpPr>
        <p:spPr>
          <a:xfrm>
            <a:off x="1838325" y="616336"/>
            <a:ext cx="8515350" cy="1325563"/>
          </a:xfrm>
        </p:spPr>
        <p:txBody>
          <a:bodyPr>
            <a:noAutofit/>
          </a:bodyPr>
          <a:lstStyle/>
          <a:p>
            <a:br>
              <a:rPr lang="en-US" sz="2800" dirty="0"/>
            </a:br>
            <a:br>
              <a:rPr lang="fr-CA" sz="2400" i="1" dirty="0">
                <a:latin typeface="Arial" panose="020B0604020202020204" pitchFamily="34" charset="0"/>
                <a:cs typeface="Arial" panose="020B0604020202020204" pitchFamily="34" charset="0"/>
              </a:rPr>
            </a:br>
            <a:br>
              <a:rPr lang="en-US" sz="2800" dirty="0"/>
            </a:br>
            <a:endParaRPr lang="en-US" sz="2800" dirty="0"/>
          </a:p>
        </p:txBody>
      </p:sp>
      <p:sp>
        <p:nvSpPr>
          <p:cNvPr id="12" name="TextBox 11">
            <a:extLst>
              <a:ext uri="{FF2B5EF4-FFF2-40B4-BE49-F238E27FC236}">
                <a16:creationId xmlns:a16="http://schemas.microsoft.com/office/drawing/2014/main" id="{DB81AF7C-E0FB-5B82-3E92-2FCF91EC13B3}"/>
              </a:ext>
            </a:extLst>
          </p:cNvPr>
          <p:cNvSpPr txBox="1"/>
          <p:nvPr/>
        </p:nvSpPr>
        <p:spPr>
          <a:xfrm>
            <a:off x="2561359" y="1601170"/>
            <a:ext cx="6426779" cy="954107"/>
          </a:xfrm>
          <a:prstGeom prst="rect">
            <a:avLst/>
          </a:prstGeom>
          <a:noFill/>
        </p:spPr>
        <p:txBody>
          <a:bodyPr wrap="square">
            <a:spAutoFit/>
          </a:bodyPr>
          <a:lstStyle/>
          <a:p>
            <a:pPr algn="just"/>
            <a:r>
              <a:rPr lang="en-US" sz="1400" dirty="0">
                <a:solidFill>
                  <a:schemeClr val="tx2"/>
                </a:solidFill>
              </a:rPr>
              <a:t>Your first interaction with new patients or clients starts before they enter your office or virtual appointment. To help facilitate a safe and welcoming environment and improve patient or client rapport, these are a few things you can do to improve the safety of your space:</a:t>
            </a:r>
            <a:endParaRPr lang="en-CA" sz="1400" dirty="0">
              <a:solidFill>
                <a:schemeClr val="tx2"/>
              </a:solidFill>
            </a:endParaRPr>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4301D1F-E3D2-1183-69B9-5261340E2477}"/>
              </a:ext>
            </a:extLst>
          </p:cNvPr>
          <p:cNvSpPr txBox="1"/>
          <p:nvPr/>
        </p:nvSpPr>
        <p:spPr>
          <a:xfrm>
            <a:off x="3722603" y="2767610"/>
            <a:ext cx="5405870" cy="2893100"/>
          </a:xfrm>
          <a:prstGeom prst="rect">
            <a:avLst/>
          </a:prstGeom>
          <a:noFill/>
        </p:spPr>
        <p:txBody>
          <a:bodyPr wrap="square">
            <a:spAutoFit/>
          </a:bodyPr>
          <a:lstStyle/>
          <a:p>
            <a:r>
              <a:rPr lang="en-CA" sz="1400" dirty="0">
                <a:solidFill>
                  <a:schemeClr val="tx2"/>
                </a:solidFill>
              </a:rPr>
              <a:t>Include preferred pronouns on your staff’s nametags</a:t>
            </a:r>
          </a:p>
          <a:p>
            <a:endParaRPr lang="en-CA" sz="1400" dirty="0">
              <a:solidFill>
                <a:schemeClr val="tx2"/>
              </a:solidFill>
            </a:endParaRPr>
          </a:p>
          <a:p>
            <a:r>
              <a:rPr lang="en-CA" sz="1400" dirty="0">
                <a:solidFill>
                  <a:schemeClr val="tx2"/>
                </a:solidFill>
              </a:rPr>
              <a:t>Ask for pronouns to be included in patient/client charts</a:t>
            </a:r>
          </a:p>
          <a:p>
            <a:endParaRPr lang="en-CA" sz="1400" dirty="0">
              <a:solidFill>
                <a:schemeClr val="tx2"/>
              </a:solidFill>
            </a:endParaRPr>
          </a:p>
          <a:p>
            <a:r>
              <a:rPr lang="en-CA" sz="1400" dirty="0">
                <a:solidFill>
                  <a:schemeClr val="tx2"/>
                </a:solidFill>
              </a:rPr>
              <a:t>Research the correct land acknowledgement for your area and add a visible sign in the office entry and a small footer on all print materials and electronic communications. Avoid leading visits with alcohol and substance-use-related questions</a:t>
            </a:r>
          </a:p>
          <a:p>
            <a:endParaRPr lang="en-CA" sz="1400" dirty="0">
              <a:solidFill>
                <a:schemeClr val="tx2"/>
              </a:solidFill>
            </a:endParaRPr>
          </a:p>
          <a:p>
            <a:r>
              <a:rPr lang="en-CA" sz="1400" dirty="0">
                <a:solidFill>
                  <a:schemeClr val="tx2"/>
                </a:solidFill>
              </a:rPr>
              <a:t>Avoid stigmatizing language </a:t>
            </a:r>
          </a:p>
          <a:p>
            <a:endParaRPr lang="en-CA" sz="1400" dirty="0">
              <a:solidFill>
                <a:schemeClr val="tx2"/>
              </a:solidFill>
            </a:endParaRPr>
          </a:p>
          <a:p>
            <a:r>
              <a:rPr lang="en-CA" sz="1400" dirty="0">
                <a:solidFill>
                  <a:schemeClr val="tx2"/>
                </a:solidFill>
              </a:rPr>
              <a:t>Avoid unnecessary questions about health that are not related to the patient’s visit</a:t>
            </a:r>
          </a:p>
        </p:txBody>
      </p:sp>
      <p:pic>
        <p:nvPicPr>
          <p:cNvPr id="6" name="Graphic 5">
            <a:extLst>
              <a:ext uri="{FF2B5EF4-FFF2-40B4-BE49-F238E27FC236}">
                <a16:creationId xmlns:a16="http://schemas.microsoft.com/office/drawing/2014/main" id="{424996C0-309B-E5FB-4843-CF9A2ACC12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3137" y="2789076"/>
            <a:ext cx="219075" cy="200025"/>
          </a:xfrm>
          <a:prstGeom prst="rect">
            <a:avLst/>
          </a:prstGeom>
        </p:spPr>
      </p:pic>
      <p:pic>
        <p:nvPicPr>
          <p:cNvPr id="9" name="Graphic 8">
            <a:extLst>
              <a:ext uri="{FF2B5EF4-FFF2-40B4-BE49-F238E27FC236}">
                <a16:creationId xmlns:a16="http://schemas.microsoft.com/office/drawing/2014/main" id="{BE84342F-5DDB-9DBF-CA01-1B48882C5D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3137" y="3229055"/>
            <a:ext cx="219075" cy="200025"/>
          </a:xfrm>
          <a:prstGeom prst="rect">
            <a:avLst/>
          </a:prstGeom>
        </p:spPr>
      </p:pic>
      <p:pic>
        <p:nvPicPr>
          <p:cNvPr id="13" name="Graphic 12">
            <a:extLst>
              <a:ext uri="{FF2B5EF4-FFF2-40B4-BE49-F238E27FC236}">
                <a16:creationId xmlns:a16="http://schemas.microsoft.com/office/drawing/2014/main" id="{275B34AE-CB7E-7110-A8EB-053E02562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3136" y="3668875"/>
            <a:ext cx="219075" cy="200025"/>
          </a:xfrm>
          <a:prstGeom prst="rect">
            <a:avLst/>
          </a:prstGeom>
        </p:spPr>
      </p:pic>
      <p:pic>
        <p:nvPicPr>
          <p:cNvPr id="17" name="Graphic 16">
            <a:extLst>
              <a:ext uri="{FF2B5EF4-FFF2-40B4-BE49-F238E27FC236}">
                <a16:creationId xmlns:a16="http://schemas.microsoft.com/office/drawing/2014/main" id="{ACE795D9-4B84-E495-2748-9EDCC0D824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1710" y="4722182"/>
            <a:ext cx="161925" cy="200025"/>
          </a:xfrm>
          <a:prstGeom prst="rect">
            <a:avLst/>
          </a:prstGeom>
        </p:spPr>
      </p:pic>
      <p:pic>
        <p:nvPicPr>
          <p:cNvPr id="19" name="Graphic 18">
            <a:extLst>
              <a:ext uri="{FF2B5EF4-FFF2-40B4-BE49-F238E27FC236}">
                <a16:creationId xmlns:a16="http://schemas.microsoft.com/office/drawing/2014/main" id="{20D22258-1215-6B24-39C8-9616132322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1710" y="5176913"/>
            <a:ext cx="161925" cy="200025"/>
          </a:xfrm>
          <a:prstGeom prst="rect">
            <a:avLst/>
          </a:prstGeom>
        </p:spPr>
      </p:pic>
      <p:sp>
        <p:nvSpPr>
          <p:cNvPr id="20" name="Rectangle 19">
            <a:extLst>
              <a:ext uri="{FF2B5EF4-FFF2-40B4-BE49-F238E27FC236}">
                <a16:creationId xmlns:a16="http://schemas.microsoft.com/office/drawing/2014/main" id="{8CAD0F18-D990-FB2B-D188-5AE64841DFF7}"/>
              </a:ext>
            </a:extLst>
          </p:cNvPr>
          <p:cNvSpPr/>
          <p:nvPr/>
        </p:nvSpPr>
        <p:spPr>
          <a:xfrm>
            <a:off x="1838325" y="1195754"/>
            <a:ext cx="8049253" cy="5045910"/>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5BDD4AB2-0448-8833-6852-FF0C75771E78}"/>
              </a:ext>
            </a:extLst>
          </p:cNvPr>
          <p:cNvSpPr/>
          <p:nvPr/>
        </p:nvSpPr>
        <p:spPr>
          <a:xfrm rot="5137234">
            <a:off x="5183376" y="1142131"/>
            <a:ext cx="9810659" cy="7966895"/>
          </a:xfrm>
          <a:prstGeom prst="rect">
            <a:avLst/>
          </a:prstGeom>
          <a:blipFill>
            <a:blip r:embed="rId7">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779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767917"/>
            <a:ext cx="7889133"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WHO IS THIS TOOLKIT FOR?</a:t>
            </a:r>
            <a:br>
              <a:rPr lang="en-US" sz="2400" dirty="0">
                <a:ea typeface="+mj-ea"/>
                <a:cs typeface="Arial" panose="020B0604020202020204" pitchFamily="34" charset="0"/>
              </a:rPr>
            </a:b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27312" y="2412110"/>
            <a:ext cx="8515350" cy="3754874"/>
          </a:xfrm>
          <a:prstGeom prst="rect">
            <a:avLst/>
          </a:prstGeom>
          <a:noFill/>
        </p:spPr>
        <p:txBody>
          <a:bodyPr wrap="square">
            <a:spAutoFit/>
          </a:bodyPr>
          <a:lstStyle/>
          <a:p>
            <a:pPr algn="just"/>
            <a:r>
              <a:rPr lang="en-US" sz="1400" dirty="0">
                <a:solidFill>
                  <a:schemeClr val="tx2"/>
                </a:solidFill>
              </a:rPr>
              <a:t>This toolkit provides direct and curated support to </a:t>
            </a:r>
            <a:r>
              <a:rPr lang="en-US" sz="1400" b="1" dirty="0">
                <a:solidFill>
                  <a:schemeClr val="tx2"/>
                </a:solidFill>
              </a:rPr>
              <a:t>HSCPs</a:t>
            </a:r>
            <a:r>
              <a:rPr lang="en-US" sz="1400" dirty="0">
                <a:solidFill>
                  <a:schemeClr val="tx2"/>
                </a:solidFill>
              </a:rPr>
              <a:t> in their daily practices, including health care providers, social care professionals, and other professionals.</a:t>
            </a:r>
            <a:endParaRPr lang="uk-UA" sz="1400" dirty="0">
              <a:solidFill>
                <a:schemeClr val="tx2"/>
              </a:solidFill>
            </a:endParaRPr>
          </a:p>
          <a:p>
            <a:pPr algn="just"/>
            <a:endParaRPr lang="en-US" sz="1400" dirty="0">
              <a:solidFill>
                <a:schemeClr val="tx2"/>
              </a:solidFill>
            </a:endParaRPr>
          </a:p>
          <a:p>
            <a:pPr algn="just"/>
            <a:r>
              <a:rPr lang="en-US" sz="1400" dirty="0">
                <a:solidFill>
                  <a:schemeClr val="tx2"/>
                </a:solidFill>
              </a:rPr>
              <a:t>As a health and social care provider, you play an important role in the safety of Indigenous People who seek your services. It can be an intimidating, re-traumatizing, and frustrating experience for Indigenous People, particularly Indigenous </a:t>
            </a:r>
            <a:r>
              <a:rPr lang="en-US" sz="1400" b="1" dirty="0">
                <a:solidFill>
                  <a:schemeClr val="tx2"/>
                </a:solidFill>
              </a:rPr>
              <a:t>WG2STGD</a:t>
            </a:r>
            <a:r>
              <a:rPr lang="en-US" sz="1400" dirty="0">
                <a:solidFill>
                  <a:schemeClr val="tx2"/>
                </a:solidFill>
              </a:rPr>
              <a:t> people, to discuss their health and social care needs with professionals. Due to complex trauma and other factors that some Indigenous </a:t>
            </a:r>
            <a:r>
              <a:rPr lang="en-US" sz="1400" b="1" dirty="0">
                <a:solidFill>
                  <a:schemeClr val="tx2"/>
                </a:solidFill>
              </a:rPr>
              <a:t>WG2STGD</a:t>
            </a:r>
            <a:r>
              <a:rPr lang="en-US" sz="1400" dirty="0">
                <a:solidFill>
                  <a:schemeClr val="tx2"/>
                </a:solidFill>
              </a:rPr>
              <a:t> people live with, particularly surrounding medical care, they may have difficulty communicating their needs. A written survey post-visit can provide a safe approach to providing valuable feedback. </a:t>
            </a:r>
            <a:endParaRPr lang="uk-UA" sz="1400" dirty="0">
              <a:solidFill>
                <a:schemeClr val="tx2"/>
              </a:solidFill>
            </a:endParaRPr>
          </a:p>
          <a:p>
            <a:pPr algn="just"/>
            <a:endParaRPr lang="en-US" sz="1400" dirty="0">
              <a:solidFill>
                <a:schemeClr val="tx2"/>
              </a:solidFill>
            </a:endParaRPr>
          </a:p>
          <a:p>
            <a:pPr algn="just"/>
            <a:r>
              <a:rPr lang="en-US" sz="1400" dirty="0">
                <a:solidFill>
                  <a:schemeClr val="tx2"/>
                </a:solidFill>
              </a:rPr>
              <a:t>It is difficult for </a:t>
            </a:r>
            <a:r>
              <a:rPr lang="en-US" sz="1400" b="1" dirty="0">
                <a:solidFill>
                  <a:schemeClr val="tx2"/>
                </a:solidFill>
              </a:rPr>
              <a:t>HSCPs</a:t>
            </a:r>
            <a:r>
              <a:rPr lang="en-US" sz="1400" dirty="0">
                <a:solidFill>
                  <a:schemeClr val="tx2"/>
                </a:solidFill>
              </a:rPr>
              <a:t> to know the number of Indigenous patients/clients they serve; however, to better your practice and provide the best care possible, it is vital to know the population you are assisting. There are only advantages to pursuing personal and professional growth by implementing different approaches to healthcare. Ensuring trauma-informed care is beneficial to all patients and clients and can promote your practice or clinic as a safe space for Indigenous People seeking healthcare. </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244435"/>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5254B37A-C653-A85E-76A0-6EBBFCFE5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6230" y="2897616"/>
            <a:ext cx="2708458" cy="1763912"/>
          </a:xfrm>
          <a:prstGeom prst="rect">
            <a:avLst/>
          </a:prstGeom>
        </p:spPr>
      </p:pic>
    </p:spTree>
    <p:extLst>
      <p:ext uri="{BB962C8B-B14F-4D97-AF65-F5344CB8AC3E}">
        <p14:creationId xmlns:p14="http://schemas.microsoft.com/office/powerpoint/2010/main" val="84441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767917"/>
            <a:ext cx="7889133"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THE BENEFITS OF USING THIS SURVEY TOOL</a:t>
            </a:r>
            <a:br>
              <a:rPr lang="en-US" sz="2400" dirty="0">
                <a:ea typeface="+mj-ea"/>
                <a:cs typeface="Arial" panose="020B0604020202020204" pitchFamily="34" charset="0"/>
              </a:rPr>
            </a:b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27312" y="2412110"/>
            <a:ext cx="8515350" cy="3970318"/>
          </a:xfrm>
          <a:prstGeom prst="rect">
            <a:avLst/>
          </a:prstGeom>
          <a:noFill/>
        </p:spPr>
        <p:txBody>
          <a:bodyPr wrap="square">
            <a:spAutoFit/>
          </a:bodyPr>
          <a:lstStyle/>
          <a:p>
            <a:pPr algn="just"/>
            <a:r>
              <a:rPr lang="en-US" sz="1400" dirty="0">
                <a:solidFill>
                  <a:schemeClr val="tx2"/>
                </a:solidFill>
              </a:rPr>
              <a:t>As you may already be aware, there is limited training and educational support provided to HSCPs regarding Indigenous Peoples’ history and your current role in minimizing the ongoing violence from past and ongoing colonialization. Or this might be your first exposure to this kind of information. It’s okay that you might be just starting to learn it now- this toolkit can be your first step! </a:t>
            </a:r>
            <a:endParaRPr lang="uk-UA" sz="1400" dirty="0">
              <a:solidFill>
                <a:schemeClr val="tx2"/>
              </a:solidFill>
            </a:endParaRPr>
          </a:p>
          <a:p>
            <a:pPr algn="just"/>
            <a:endParaRPr lang="en-US" sz="1400" dirty="0">
              <a:solidFill>
                <a:schemeClr val="tx2"/>
              </a:solidFill>
            </a:endParaRPr>
          </a:p>
          <a:p>
            <a:pPr algn="just"/>
            <a:r>
              <a:rPr lang="en-US" sz="1400" dirty="0">
                <a:solidFill>
                  <a:schemeClr val="tx2"/>
                </a:solidFill>
              </a:rPr>
              <a:t>Some offices do not collect ethnic information about their patients/clients, and you may not know the actual number of Indigenous People you serve. Even if you suspect there might not be many Indigenous People in your practice, providers like you can contribute to a better understanding of the Indigenous clients you serve or if factors are hindering them from being honest in their care. You can use this survey by sending it out to each person, and those that specify that they are Indigenous will be able to continue through the entire questionnaire. This survey can be a valuable way to gain insight into your patient/client population and requires minimal effort.</a:t>
            </a:r>
            <a:endParaRPr lang="uk-UA" sz="1400" dirty="0">
              <a:solidFill>
                <a:schemeClr val="tx2"/>
              </a:solidFill>
            </a:endParaRPr>
          </a:p>
          <a:p>
            <a:pPr algn="just"/>
            <a:endParaRPr lang="uk-UA" sz="1400" dirty="0">
              <a:solidFill>
                <a:schemeClr val="tx2"/>
              </a:solidFill>
            </a:endParaRPr>
          </a:p>
          <a:p>
            <a:pPr algn="just"/>
            <a:r>
              <a:rPr lang="en-US" sz="1400" dirty="0">
                <a:solidFill>
                  <a:schemeClr val="tx2"/>
                </a:solidFill>
              </a:rPr>
              <a:t>The Post-Visit Survey for Indigenous Patients and Clients (Appendix A) can improve the quality of care your patients or clients receive at your practice without adding to your already full schedule. Having the questionnaire available to your patients or clients in survey form means that you can enhance the comprehensiveness of your EMRs or other medical records. </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244435"/>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A0DEB72F-839C-CF7F-6902-736BE5B9ED6C}"/>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76778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45F482-D65F-487F-C1FC-8A4580AD5194}"/>
              </a:ext>
            </a:extLst>
          </p:cNvPr>
          <p:cNvSpPr/>
          <p:nvPr/>
        </p:nvSpPr>
        <p:spPr>
          <a:xfrm rot="5137234">
            <a:off x="5637981" y="1211740"/>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97D47FD5-C3CE-44FD-B781-6CC010F07E3C}"/>
              </a:ext>
            </a:extLst>
          </p:cNvPr>
          <p:cNvSpPr txBox="1"/>
          <p:nvPr/>
        </p:nvSpPr>
        <p:spPr>
          <a:xfrm>
            <a:off x="180986" y="4573680"/>
            <a:ext cx="5932773" cy="1860516"/>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3600" b="1" dirty="0">
              <a:solidFill>
                <a:srgbClr val="0070C0"/>
              </a:solidFill>
              <a:latin typeface="Brother 1816" pitchFamily="2" charset="0"/>
              <a:ea typeface="+mj-ea"/>
              <a:cs typeface="Arial" panose="020B0604020202020204" pitchFamily="34" charset="0"/>
            </a:endParaRPr>
          </a:p>
        </p:txBody>
      </p:sp>
      <p:sp>
        <p:nvSpPr>
          <p:cNvPr id="12" name="TextBox 11">
            <a:extLst>
              <a:ext uri="{FF2B5EF4-FFF2-40B4-BE49-F238E27FC236}">
                <a16:creationId xmlns:a16="http://schemas.microsoft.com/office/drawing/2014/main" id="{3F02BA0B-EBB9-0EA0-821E-7DC1881B9DCE}"/>
              </a:ext>
            </a:extLst>
          </p:cNvPr>
          <p:cNvSpPr txBox="1"/>
          <p:nvPr/>
        </p:nvSpPr>
        <p:spPr>
          <a:xfrm>
            <a:off x="5773833" y="4241424"/>
            <a:ext cx="6435926" cy="2308960"/>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endParaRPr lang="en-US" sz="2400" dirty="0">
              <a:latin typeface="Brother 1816" pitchFamily="2" charset="0"/>
              <a:cs typeface="Arial" panose="020B0604020202020204" pitchFamily="34" charset="0"/>
            </a:endParaRPr>
          </a:p>
        </p:txBody>
      </p:sp>
      <p:grpSp>
        <p:nvGrpSpPr>
          <p:cNvPr id="20" name="Group 19">
            <a:extLst>
              <a:ext uri="{FF2B5EF4-FFF2-40B4-BE49-F238E27FC236}">
                <a16:creationId xmlns:a16="http://schemas.microsoft.com/office/drawing/2014/main" id="{3EF09355-BE91-3ACB-9BAE-0533FD3284D5}"/>
              </a:ext>
            </a:extLst>
          </p:cNvPr>
          <p:cNvGrpSpPr/>
          <p:nvPr/>
        </p:nvGrpSpPr>
        <p:grpSpPr>
          <a:xfrm>
            <a:off x="11243886" y="136525"/>
            <a:ext cx="561026" cy="561026"/>
            <a:chOff x="1313986" y="4923514"/>
            <a:chExt cx="1414005" cy="1414005"/>
          </a:xfrm>
        </p:grpSpPr>
        <p:sp>
          <p:nvSpPr>
            <p:cNvPr id="21" name="Oval 20">
              <a:extLst>
                <a:ext uri="{FF2B5EF4-FFF2-40B4-BE49-F238E27FC236}">
                  <a16:creationId xmlns:a16="http://schemas.microsoft.com/office/drawing/2014/main" id="{0EB52CFC-56F8-47E5-0249-C1E7EB6FD8B7}"/>
                </a:ext>
              </a:extLst>
            </p:cNvPr>
            <p:cNvSpPr/>
            <p:nvPr/>
          </p:nvSpPr>
          <p:spPr>
            <a:xfrm>
              <a:off x="1313986" y="4923514"/>
              <a:ext cx="1414005" cy="14140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a:extLst>
                <a:ext uri="{FF2B5EF4-FFF2-40B4-BE49-F238E27FC236}">
                  <a16:creationId xmlns:a16="http://schemas.microsoft.com/office/drawing/2014/main" id="{236234C7-DD97-0EDE-726E-7FB0CF81B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606" y="5117807"/>
              <a:ext cx="1058765" cy="1025418"/>
            </a:xfrm>
            <a:prstGeom prst="rect">
              <a:avLst/>
            </a:prstGeom>
            <a:ln>
              <a:noFill/>
            </a:ln>
          </p:spPr>
        </p:pic>
      </p:grpSp>
      <p:sp>
        <p:nvSpPr>
          <p:cNvPr id="5" name="TextBox 4">
            <a:extLst>
              <a:ext uri="{FF2B5EF4-FFF2-40B4-BE49-F238E27FC236}">
                <a16:creationId xmlns:a16="http://schemas.microsoft.com/office/drawing/2014/main" id="{44E22F86-7969-2C7A-C44A-D379B721CBC8}"/>
              </a:ext>
            </a:extLst>
          </p:cNvPr>
          <p:cNvSpPr txBox="1"/>
          <p:nvPr/>
        </p:nvSpPr>
        <p:spPr>
          <a:xfrm>
            <a:off x="1052078" y="1405978"/>
            <a:ext cx="6450160" cy="4401205"/>
          </a:xfrm>
          <a:prstGeom prst="rect">
            <a:avLst/>
          </a:prstGeom>
          <a:noFill/>
        </p:spPr>
        <p:txBody>
          <a:bodyPr wrap="square">
            <a:spAutoFit/>
          </a:bodyPr>
          <a:lstStyle/>
          <a:p>
            <a:pPr marL="285750" indent="-285750">
              <a:buFont typeface="Courier New" panose="02070309020205020404" pitchFamily="49" charset="0"/>
              <a:buChar char="o"/>
            </a:pPr>
            <a:r>
              <a:rPr lang="en-CA" sz="1400" dirty="0">
                <a:solidFill>
                  <a:schemeClr val="tx2"/>
                </a:solidFill>
              </a:rPr>
              <a:t>Taking the time to understand your patients’ experiences now can save you time in the future; if they do not feel comfortable sharing something now, it may become a more significant issue later.</a:t>
            </a:r>
            <a:endParaRPr lang="uk-UA" sz="1400" dirty="0">
              <a:solidFill>
                <a:schemeClr val="tx2"/>
              </a:solidFill>
            </a:endParaRPr>
          </a:p>
          <a:p>
            <a:pPr marL="285750" indent="-285750">
              <a:buFont typeface="Courier New" panose="02070309020205020404" pitchFamily="49" charset="0"/>
              <a:buChar char="o"/>
            </a:pPr>
            <a:endParaRPr lang="en-CA" sz="1400" dirty="0">
              <a:solidFill>
                <a:schemeClr val="tx2"/>
              </a:solidFill>
            </a:endParaRPr>
          </a:p>
          <a:p>
            <a:pPr marL="285750" indent="-285750">
              <a:buFont typeface="Courier New" panose="02070309020205020404" pitchFamily="49" charset="0"/>
              <a:buChar char="o"/>
            </a:pPr>
            <a:r>
              <a:rPr lang="en-CA" sz="1400" dirty="0">
                <a:solidFill>
                  <a:schemeClr val="tx2"/>
                </a:solidFill>
              </a:rPr>
              <a:t>Professional improvement is an integral aspect of health and social care, which can be one way to identify ways to improve your practice quickly.</a:t>
            </a:r>
            <a:endParaRPr lang="uk-UA" sz="1400" dirty="0">
              <a:solidFill>
                <a:schemeClr val="tx2"/>
              </a:solidFill>
            </a:endParaRPr>
          </a:p>
          <a:p>
            <a:pPr marL="285750" indent="-285750">
              <a:buFont typeface="Courier New" panose="02070309020205020404" pitchFamily="49" charset="0"/>
              <a:buChar char="o"/>
            </a:pPr>
            <a:endParaRPr lang="en-CA" sz="1400" dirty="0">
              <a:solidFill>
                <a:schemeClr val="tx2"/>
              </a:solidFill>
            </a:endParaRPr>
          </a:p>
          <a:p>
            <a:pPr marL="285750" indent="-285750">
              <a:buFont typeface="Courier New" panose="02070309020205020404" pitchFamily="49" charset="0"/>
              <a:buChar char="o"/>
            </a:pPr>
            <a:r>
              <a:rPr lang="en-CA" sz="1400" dirty="0">
                <a:solidFill>
                  <a:schemeClr val="tx2"/>
                </a:solidFill>
              </a:rPr>
              <a:t>It is an easy way to make your patients feel like their opinion is valued and that your office is a place they are cared about.</a:t>
            </a:r>
            <a:endParaRPr lang="uk-UA" sz="1400" dirty="0">
              <a:solidFill>
                <a:schemeClr val="tx2"/>
              </a:solidFill>
            </a:endParaRPr>
          </a:p>
          <a:p>
            <a:pPr marL="285750" indent="-285750">
              <a:buFont typeface="Courier New" panose="02070309020205020404" pitchFamily="49" charset="0"/>
              <a:buChar char="o"/>
            </a:pPr>
            <a:endParaRPr lang="en-CA" sz="1400" dirty="0">
              <a:solidFill>
                <a:schemeClr val="tx2"/>
              </a:solidFill>
            </a:endParaRPr>
          </a:p>
          <a:p>
            <a:pPr marL="285750" indent="-285750">
              <a:buFont typeface="Courier New" panose="02070309020205020404" pitchFamily="49" charset="0"/>
              <a:buChar char="o"/>
            </a:pPr>
            <a:r>
              <a:rPr lang="en-CA" sz="1400" dirty="0">
                <a:solidFill>
                  <a:schemeClr val="tx2"/>
                </a:solidFill>
              </a:rPr>
              <a:t>Spearheading initiatives such as this can be daunting, but it demonstrates leadership and offers the possibility to facilitate discussion with other providers.</a:t>
            </a:r>
            <a:endParaRPr lang="uk-UA" sz="1400" dirty="0">
              <a:solidFill>
                <a:schemeClr val="tx2"/>
              </a:solidFill>
            </a:endParaRPr>
          </a:p>
          <a:p>
            <a:pPr marL="285750" indent="-285750">
              <a:buFont typeface="Courier New" panose="02070309020205020404" pitchFamily="49" charset="0"/>
              <a:buChar char="o"/>
            </a:pPr>
            <a:endParaRPr lang="en-CA" sz="1400" dirty="0">
              <a:solidFill>
                <a:schemeClr val="tx2"/>
              </a:solidFill>
            </a:endParaRPr>
          </a:p>
          <a:p>
            <a:pPr marL="285750" indent="-285750">
              <a:buFont typeface="Courier New" panose="02070309020205020404" pitchFamily="49" charset="0"/>
              <a:buChar char="o"/>
            </a:pPr>
            <a:r>
              <a:rPr lang="en-CA" sz="1400" dirty="0">
                <a:solidFill>
                  <a:schemeClr val="tx2"/>
                </a:solidFill>
              </a:rPr>
              <a:t>The benefit of this being a written survey administered post-visit is that the individual can complete it after they leave the appointment on their own time, as it is often easier for some patients to express their opinions without direct confrontation. This survey shows your patients and clients that you care about providing the best care possible!</a:t>
            </a:r>
          </a:p>
        </p:txBody>
      </p:sp>
      <p:sp>
        <p:nvSpPr>
          <p:cNvPr id="10" name="Rectangle 9">
            <a:extLst>
              <a:ext uri="{FF2B5EF4-FFF2-40B4-BE49-F238E27FC236}">
                <a16:creationId xmlns:a16="http://schemas.microsoft.com/office/drawing/2014/main" id="{A6B71F77-A5C7-C9AA-56AC-6F1DC736A43E}"/>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a:extLst>
              <a:ext uri="{FF2B5EF4-FFF2-40B4-BE49-F238E27FC236}">
                <a16:creationId xmlns:a16="http://schemas.microsoft.com/office/drawing/2014/main" id="{746883CC-6FF0-F802-855C-E1E8A88D5F1A}"/>
              </a:ext>
            </a:extLst>
          </p:cNvPr>
          <p:cNvPicPr>
            <a:picLocks noChangeAspect="1"/>
          </p:cNvPicPr>
          <p:nvPr/>
        </p:nvPicPr>
        <p:blipFill>
          <a:blip r:embed="rId5">
            <a:alphaModFix amt="50000"/>
            <a:extLst>
              <a:ext uri="{96DAC541-7B7A-43D3-8B79-37D633B846F1}">
                <asvg:svgBlip xmlns:asvg="http://schemas.microsoft.com/office/drawing/2016/SVG/main" r:embed="rId6"/>
              </a:ext>
            </a:extLst>
          </a:blip>
          <a:stretch>
            <a:fillRect/>
          </a:stretch>
        </p:blipFill>
        <p:spPr>
          <a:xfrm>
            <a:off x="8867230" y="2473538"/>
            <a:ext cx="2839376" cy="2266084"/>
          </a:xfrm>
          <a:prstGeom prst="rect">
            <a:avLst/>
          </a:prstGeom>
        </p:spPr>
      </p:pic>
    </p:spTree>
    <p:extLst>
      <p:ext uri="{BB962C8B-B14F-4D97-AF65-F5344CB8AC3E}">
        <p14:creationId xmlns:p14="http://schemas.microsoft.com/office/powerpoint/2010/main" val="375264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9819BA1A-BB81-D3AB-E46A-9F02998AAD5F}"/>
              </a:ext>
            </a:extLst>
          </p:cNvPr>
          <p:cNvSpPr txBox="1">
            <a:spLocks/>
          </p:cNvSpPr>
          <p:nvPr/>
        </p:nvSpPr>
        <p:spPr>
          <a:xfrm>
            <a:off x="340466" y="1508142"/>
            <a:ext cx="7889133" cy="6697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kern="1200">
                <a:solidFill>
                  <a:schemeClr val="tx2"/>
                </a:solidFill>
                <a:latin typeface="+mj-lt"/>
                <a:ea typeface="Riverswell" panose="02000500000000000000" pitchFamily="2" charset="0"/>
                <a:cs typeface="+mj-cs"/>
              </a:defRPr>
            </a:lvl1pPr>
          </a:lstStyle>
          <a:p>
            <a:pPr algn="l">
              <a:spcAft>
                <a:spcPts val="600"/>
              </a:spcAft>
            </a:pPr>
            <a:r>
              <a:rPr lang="en-US" sz="2800" dirty="0"/>
              <a:t>HOW TO USE THIS TOOLKIT</a:t>
            </a:r>
            <a:endParaRPr lang="en-US" sz="2000" i="1" dirty="0">
              <a:ea typeface="+mj-ea"/>
              <a:cs typeface="Arial" panose="020B0604020202020204" pitchFamily="34" charset="0"/>
            </a:endParaRPr>
          </a:p>
        </p:txBody>
      </p:sp>
      <p:sp>
        <p:nvSpPr>
          <p:cNvPr id="12" name="TextBox 11">
            <a:extLst>
              <a:ext uri="{FF2B5EF4-FFF2-40B4-BE49-F238E27FC236}">
                <a16:creationId xmlns:a16="http://schemas.microsoft.com/office/drawing/2014/main" id="{DB81AF7C-E0FB-5B82-3E92-2FCF91EC13B3}"/>
              </a:ext>
            </a:extLst>
          </p:cNvPr>
          <p:cNvSpPr txBox="1"/>
          <p:nvPr/>
        </p:nvSpPr>
        <p:spPr>
          <a:xfrm>
            <a:off x="327312" y="2204290"/>
            <a:ext cx="9408970" cy="4185761"/>
          </a:xfrm>
          <a:prstGeom prst="rect">
            <a:avLst/>
          </a:prstGeom>
          <a:noFill/>
        </p:spPr>
        <p:txBody>
          <a:bodyPr wrap="square">
            <a:spAutoFit/>
          </a:bodyPr>
          <a:lstStyle/>
          <a:p>
            <a:pPr algn="just"/>
            <a:r>
              <a:rPr lang="en-US" sz="1400" dirty="0">
                <a:solidFill>
                  <a:schemeClr val="tx2"/>
                </a:solidFill>
              </a:rPr>
              <a:t>The toolkit seeks to provide a foundation for HSCPs to provide trauma-informed, culturally relevant, gender-based, distinctions-based, and intersectional healthcare. This means doing everything possible to promote the safety, consent, and well-being of all Indigenous Peoples. Ensuring consent and safety means providing a space for confidentiality and anonymity, especially regarding the survey results you collect. The data collected using this tool is sensitive and must be kept anonymous and confidential. The responses must not affect the patient or client’s future access to services. It is unethical, unempathetic, illegal, and unkind to use patients’ information against them. NWAC is not responsible for HSCPs’ use of the survey; instead, we provide this survey as a tool and option to engage in better practices. NWAC encourages you to draft and include a privacy statement explaining to survey takers who can access their survey responses how it will be used and for how long it will be kept.</a:t>
            </a:r>
            <a:endParaRPr lang="uk-UA" sz="1400" dirty="0">
              <a:solidFill>
                <a:schemeClr val="tx2"/>
              </a:solidFill>
            </a:endParaRPr>
          </a:p>
          <a:p>
            <a:pPr algn="just"/>
            <a:endParaRPr lang="uk-UA" sz="1400" dirty="0">
              <a:solidFill>
                <a:schemeClr val="tx2"/>
              </a:solidFill>
            </a:endParaRPr>
          </a:p>
          <a:p>
            <a:pPr algn="just"/>
            <a:r>
              <a:rPr lang="en-US" sz="1400" dirty="0">
                <a:solidFill>
                  <a:schemeClr val="tx2"/>
                </a:solidFill>
              </a:rPr>
              <a:t>The “Post-Visit Survey for Indigenous Patients and Clients” was designed to be quick and easy to complete for your patient or client and simple to implement in various health and social care settings. Your practice may already utilize electronic surveys for the patient or client care; in this case, adding the survey questions to your automation platform will be easy. This survey can seamlessly integrate with your existing visit communications after a visit or interaction. The questionnaire can be included in your post-visit electronic communications along with the next appointment information or next treatment steps. Suppose you do not already use electronic questionnaires for every visit. In that case, you can send the survey in email or paper format with a “</a:t>
            </a:r>
            <a:r>
              <a:rPr lang="en-US" sz="1400" dirty="0" err="1">
                <a:solidFill>
                  <a:schemeClr val="tx2"/>
                </a:solidFill>
              </a:rPr>
              <a:t>dropbox</a:t>
            </a:r>
            <a:r>
              <a:rPr lang="en-US" sz="1400" dirty="0">
                <a:solidFill>
                  <a:schemeClr val="tx2"/>
                </a:solidFill>
              </a:rPr>
              <a:t>” available for submitting the completed response (similar to that of a comments or suggestions box).</a:t>
            </a:r>
            <a:endParaRPr lang="en-CA" sz="1400" dirty="0">
              <a:solidFill>
                <a:schemeClr val="tx2"/>
              </a:solidFill>
            </a:endParaRPr>
          </a:p>
        </p:txBody>
      </p:sp>
      <p:sp>
        <p:nvSpPr>
          <p:cNvPr id="14" name="Rectangle 13">
            <a:extLst>
              <a:ext uri="{FF2B5EF4-FFF2-40B4-BE49-F238E27FC236}">
                <a16:creationId xmlns:a16="http://schemas.microsoft.com/office/drawing/2014/main" id="{89247C83-0272-E897-568B-F60696A3A32C}"/>
              </a:ext>
            </a:extLst>
          </p:cNvPr>
          <p:cNvSpPr/>
          <p:nvPr/>
        </p:nvSpPr>
        <p:spPr>
          <a:xfrm>
            <a:off x="0" y="2047006"/>
            <a:ext cx="293023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A0DEB72F-839C-CF7F-6902-736BE5B9ED6C}"/>
              </a:ext>
            </a:extLst>
          </p:cNvPr>
          <p:cNvSpPr/>
          <p:nvPr/>
        </p:nvSpPr>
        <p:spPr>
          <a:xfrm rot="5137234">
            <a:off x="5183376" y="1142131"/>
            <a:ext cx="9810659" cy="7966895"/>
          </a:xfrm>
          <a:prstGeom prst="rect">
            <a:avLst/>
          </a:prstGeom>
          <a:blipFill>
            <a:blip r:embed="rId3">
              <a:alphaModFix amt="40000"/>
            </a:blip>
            <a:srcRect/>
            <a:stretch>
              <a:fillRect l="-167" t="-2057" r="1130" b="41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8631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B81AF7C-E0FB-5B82-3E92-2FCF91EC13B3}"/>
              </a:ext>
            </a:extLst>
          </p:cNvPr>
          <p:cNvSpPr txBox="1"/>
          <p:nvPr/>
        </p:nvSpPr>
        <p:spPr>
          <a:xfrm>
            <a:off x="327313" y="1844839"/>
            <a:ext cx="7081406" cy="2031325"/>
          </a:xfrm>
          <a:prstGeom prst="rect">
            <a:avLst/>
          </a:prstGeom>
          <a:noFill/>
        </p:spPr>
        <p:txBody>
          <a:bodyPr wrap="square">
            <a:spAutoFit/>
          </a:bodyPr>
          <a:lstStyle/>
          <a:p>
            <a:pPr algn="just"/>
            <a:r>
              <a:rPr lang="en-US" sz="1400" dirty="0">
                <a:solidFill>
                  <a:schemeClr val="tx2"/>
                </a:solidFill>
              </a:rPr>
              <a:t>To accompany the “Post-Visit Survey for Indigenous Patients and Clients,” we have created a short presentation that you can use to obtain a background in these topics and provide context. We envision the role of the clinic administrator or lead medical officer to present the slide show and discuss ways to improve the quality of care received by your Indigenous patients and clients before implementing the survey in daily practice. </a:t>
            </a:r>
            <a:endParaRPr lang="uk-UA" sz="1400" dirty="0">
              <a:solidFill>
                <a:schemeClr val="tx2"/>
              </a:solidFill>
            </a:endParaRPr>
          </a:p>
          <a:p>
            <a:pPr algn="just"/>
            <a:endParaRPr lang="en-US" sz="1400" dirty="0">
              <a:solidFill>
                <a:schemeClr val="tx2"/>
              </a:solidFill>
            </a:endParaRPr>
          </a:p>
          <a:p>
            <a:pPr algn="just"/>
            <a:r>
              <a:rPr lang="en-US" sz="1400" dirty="0">
                <a:solidFill>
                  <a:schemeClr val="tx2"/>
                </a:solidFill>
              </a:rPr>
              <a:t>Please use the NWAC educational slideshow (Appendix B) for more tips on providing culturally safe, trauma-informed and affirming care. </a:t>
            </a:r>
            <a:endParaRPr lang="en-CA" sz="1400" dirty="0">
              <a:solidFill>
                <a:schemeClr val="tx2"/>
              </a:solidFill>
            </a:endParaRPr>
          </a:p>
        </p:txBody>
      </p:sp>
      <p:sp>
        <p:nvSpPr>
          <p:cNvPr id="15" name="Rectangle 14">
            <a:extLst>
              <a:ext uri="{FF2B5EF4-FFF2-40B4-BE49-F238E27FC236}">
                <a16:creationId xmlns:a16="http://schemas.microsoft.com/office/drawing/2014/main" id="{F8FF382E-DB97-B46C-8A33-27DB98820319}"/>
              </a:ext>
            </a:extLst>
          </p:cNvPr>
          <p:cNvSpPr/>
          <p:nvPr/>
        </p:nvSpPr>
        <p:spPr>
          <a:xfrm>
            <a:off x="-10392" y="-51954"/>
            <a:ext cx="519545" cy="1569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21D86E58-7D28-47E9-F1CC-F482CFDFF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9647" y="1279351"/>
            <a:ext cx="3190875" cy="3162300"/>
          </a:xfrm>
          <a:prstGeom prst="rect">
            <a:avLst/>
          </a:prstGeom>
        </p:spPr>
      </p:pic>
    </p:spTree>
    <p:extLst>
      <p:ext uri="{BB962C8B-B14F-4D97-AF65-F5344CB8AC3E}">
        <p14:creationId xmlns:p14="http://schemas.microsoft.com/office/powerpoint/2010/main" val="3051341255"/>
      </p:ext>
    </p:extLst>
  </p:cSld>
  <p:clrMapOvr>
    <a:masterClrMapping/>
  </p:clrMapOvr>
</p:sld>
</file>

<file path=ppt/theme/theme1.xml><?xml version="1.0" encoding="utf-8"?>
<a:theme xmlns:a="http://schemas.openxmlformats.org/drawingml/2006/main" name="1_Office Theme">
  <a:themeElements>
    <a:clrScheme name="Custom 8">
      <a:dk1>
        <a:srgbClr val="DA7D27"/>
      </a:dk1>
      <a:lt1>
        <a:sysClr val="window" lastClr="FFFFFF"/>
      </a:lt1>
      <a:dk2>
        <a:srgbClr val="5A9DB5"/>
      </a:dk2>
      <a:lt2>
        <a:srgbClr val="E7E6E6"/>
      </a:lt2>
      <a:accent1>
        <a:srgbClr val="5A9DB5"/>
      </a:accent1>
      <a:accent2>
        <a:srgbClr val="D06328"/>
      </a:accent2>
      <a:accent3>
        <a:srgbClr val="A5A5A5"/>
      </a:accent3>
      <a:accent4>
        <a:srgbClr val="D95026"/>
      </a:accent4>
      <a:accent5>
        <a:srgbClr val="277293"/>
      </a:accent5>
      <a:accent6>
        <a:srgbClr val="00587F"/>
      </a:accent6>
      <a:hlink>
        <a:srgbClr val="5A9DB5"/>
      </a:hlink>
      <a:folHlink>
        <a:srgbClr val="5A9DB5"/>
      </a:folHlink>
    </a:clrScheme>
    <a:fontScheme name="Custom 2">
      <a:majorFont>
        <a:latin typeface="Brother 1816"/>
        <a:ea typeface=""/>
        <a:cs typeface=""/>
      </a:majorFont>
      <a:minorFont>
        <a:latin typeface="Brother 1816"/>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41528</TotalTime>
  <Words>4175</Words>
  <Application>Microsoft Office PowerPoint</Application>
  <PresentationFormat>Widescreen</PresentationFormat>
  <Paragraphs>468</Paragraphs>
  <Slides>32</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Calibri Light</vt:lpstr>
      <vt:lpstr>Simple Pleasures SOLID</vt:lpstr>
      <vt:lpstr>Brother 1816</vt:lpstr>
      <vt:lpstr>Calibri</vt:lpstr>
      <vt:lpstr>Arial</vt:lpstr>
      <vt:lpstr>Wingdings</vt:lpstr>
      <vt:lpstr>Courier New</vt:lpstr>
      <vt:lpstr>1_Office Theme</vt:lpstr>
      <vt:lpstr>Custom Design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Indigenous People’s Day</dc:title>
  <dc:creator>Nishanthini Mahendran</dc:creator>
  <cp:lastModifiedBy>Anastasiia Sniegur</cp:lastModifiedBy>
  <cp:revision>510</cp:revision>
  <dcterms:created xsi:type="dcterms:W3CDTF">2022-05-25T15:08:48Z</dcterms:created>
  <dcterms:modified xsi:type="dcterms:W3CDTF">2023-03-07T17:33:58Z</dcterms:modified>
</cp:coreProperties>
</file>